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lvl1pPr>
      <a:buClr>
        <a:srgbClr val="000000"/>
      </a:buClr>
      <a:defRPr sz="2400">
        <a:uFill>
          <a:solidFill/>
        </a:uFill>
        <a:latin typeface="+mn-lt"/>
        <a:ea typeface="+mn-ea"/>
        <a:cs typeface="+mn-cs"/>
        <a:sym typeface="Arial"/>
      </a:defRPr>
    </a:lvl1pPr>
    <a:lvl2pPr indent="342900">
      <a:buClr>
        <a:srgbClr val="000000"/>
      </a:buClr>
      <a:defRPr sz="2400">
        <a:uFill>
          <a:solidFill/>
        </a:uFill>
        <a:latin typeface="+mn-lt"/>
        <a:ea typeface="+mn-ea"/>
        <a:cs typeface="+mn-cs"/>
        <a:sym typeface="Arial"/>
      </a:defRPr>
    </a:lvl2pPr>
    <a:lvl3pPr indent="685800">
      <a:buClr>
        <a:srgbClr val="000000"/>
      </a:buClr>
      <a:defRPr sz="2400">
        <a:uFill>
          <a:solidFill/>
        </a:uFill>
        <a:latin typeface="+mn-lt"/>
        <a:ea typeface="+mn-ea"/>
        <a:cs typeface="+mn-cs"/>
        <a:sym typeface="Arial"/>
      </a:defRPr>
    </a:lvl3pPr>
    <a:lvl4pPr indent="1028700">
      <a:buClr>
        <a:srgbClr val="000000"/>
      </a:buClr>
      <a:defRPr sz="2400">
        <a:uFill>
          <a:solidFill/>
        </a:uFill>
        <a:latin typeface="+mn-lt"/>
        <a:ea typeface="+mn-ea"/>
        <a:cs typeface="+mn-cs"/>
        <a:sym typeface="Arial"/>
      </a:defRPr>
    </a:lvl4pPr>
    <a:lvl5pPr indent="1371600">
      <a:buClr>
        <a:srgbClr val="000000"/>
      </a:buClr>
      <a:defRPr sz="2400">
        <a:uFill>
          <a:solidFill/>
        </a:uFill>
        <a:latin typeface="+mn-lt"/>
        <a:ea typeface="+mn-ea"/>
        <a:cs typeface="+mn-cs"/>
        <a:sym typeface="Arial"/>
      </a:defRPr>
    </a:lvl5pPr>
    <a:lvl6pPr indent="1714500">
      <a:buClr>
        <a:srgbClr val="000000"/>
      </a:buClr>
      <a:defRPr sz="2400">
        <a:uFill>
          <a:solidFill/>
        </a:uFill>
        <a:latin typeface="+mn-lt"/>
        <a:ea typeface="+mn-ea"/>
        <a:cs typeface="+mn-cs"/>
        <a:sym typeface="Arial"/>
      </a:defRPr>
    </a:lvl6pPr>
    <a:lvl7pPr indent="2057400">
      <a:buClr>
        <a:srgbClr val="000000"/>
      </a:buClr>
      <a:defRPr sz="2400">
        <a:uFill>
          <a:solidFill/>
        </a:uFill>
        <a:latin typeface="+mn-lt"/>
        <a:ea typeface="+mn-ea"/>
        <a:cs typeface="+mn-cs"/>
        <a:sym typeface="Arial"/>
      </a:defRPr>
    </a:lvl7pPr>
    <a:lvl8pPr indent="2400300">
      <a:buClr>
        <a:srgbClr val="000000"/>
      </a:buClr>
      <a:defRPr sz="2400">
        <a:uFill>
          <a:solidFill/>
        </a:uFill>
        <a:latin typeface="+mn-lt"/>
        <a:ea typeface="+mn-ea"/>
        <a:cs typeface="+mn-cs"/>
        <a:sym typeface="Arial"/>
      </a:defRPr>
    </a:lvl8pPr>
    <a:lvl9pPr indent="2743200">
      <a:buClr>
        <a:srgbClr val="000000"/>
      </a:buClr>
      <a:defRPr sz="2400">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FCFC"/>
          </a:solidFill>
        </a:fill>
      </a:tcStyle>
    </a:wholeTbl>
    <a:band2H>
      <a:tcTxStyle b="def" i="def"/>
      <a:tcStyle>
        <a:tcBdr/>
        <a:fill>
          <a:solidFill>
            <a:srgbClr val="FDFDFD"/>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FCFC"/>
          </a:solidFill>
        </a:fill>
      </a:tcStyle>
    </a:wholeTbl>
    <a:band2H>
      <a:tcTxStyle b="def" i="def"/>
      <a:tcStyle>
        <a:tcBdr/>
        <a:fill>
          <a:solidFill>
            <a:srgbClr val="FDFDFD"/>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ph type="sldImg"/>
          </p:nvPr>
        </p:nvSpPr>
        <p:spPr>
          <a:xfrm>
            <a:off x="1143000" y="685800"/>
            <a:ext cx="4572000" cy="3429000"/>
          </a:xfrm>
          <a:prstGeom prst="rect">
            <a:avLst/>
          </a:prstGeom>
        </p:spPr>
        <p:txBody>
          <a:bodyPr/>
          <a:lstStyle/>
          <a:p>
            <a:pPr lvl="0"/>
          </a:p>
        </p:txBody>
      </p:sp>
      <p:sp>
        <p:nvSpPr>
          <p:cNvPr id="55" name="Shape 5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a:spcBef>
        <a:spcPts val="300"/>
      </a:spcBef>
      <a:defRPr sz="1000">
        <a:uFill>
          <a:solidFill/>
        </a:uFill>
        <a:latin typeface="Times New Roman"/>
        <a:ea typeface="Times New Roman"/>
        <a:cs typeface="Times New Roman"/>
        <a:sym typeface="Times New Roman"/>
      </a:defRPr>
    </a:lvl1pPr>
    <a:lvl2pPr indent="228600">
      <a:spcBef>
        <a:spcPts val="300"/>
      </a:spcBef>
      <a:defRPr sz="1000">
        <a:uFill>
          <a:solidFill/>
        </a:uFill>
        <a:latin typeface="Times New Roman"/>
        <a:ea typeface="Times New Roman"/>
        <a:cs typeface="Times New Roman"/>
        <a:sym typeface="Times New Roman"/>
      </a:defRPr>
    </a:lvl2pPr>
    <a:lvl3pPr indent="457200">
      <a:spcBef>
        <a:spcPts val="300"/>
      </a:spcBef>
      <a:defRPr sz="1000">
        <a:uFill>
          <a:solidFill/>
        </a:uFill>
        <a:latin typeface="Times New Roman"/>
        <a:ea typeface="Times New Roman"/>
        <a:cs typeface="Times New Roman"/>
        <a:sym typeface="Times New Roman"/>
      </a:defRPr>
    </a:lvl3pPr>
    <a:lvl4pPr indent="685800">
      <a:spcBef>
        <a:spcPts val="300"/>
      </a:spcBef>
      <a:defRPr sz="1000">
        <a:uFill>
          <a:solidFill/>
        </a:uFill>
        <a:latin typeface="Times New Roman"/>
        <a:ea typeface="Times New Roman"/>
        <a:cs typeface="Times New Roman"/>
        <a:sym typeface="Times New Roman"/>
      </a:defRPr>
    </a:lvl4pPr>
    <a:lvl5pPr indent="914400">
      <a:spcBef>
        <a:spcPts val="300"/>
      </a:spcBef>
      <a:defRPr sz="1000">
        <a:uFill>
          <a:solidFill/>
        </a:uFill>
        <a:latin typeface="Times New Roman"/>
        <a:ea typeface="Times New Roman"/>
        <a:cs typeface="Times New Roman"/>
        <a:sym typeface="Times New Roman"/>
      </a:defRPr>
    </a:lvl5pPr>
    <a:lvl6pPr indent="1143000">
      <a:spcBef>
        <a:spcPts val="300"/>
      </a:spcBef>
      <a:defRPr sz="1000">
        <a:uFill>
          <a:solidFill/>
        </a:uFill>
        <a:latin typeface="Times New Roman"/>
        <a:ea typeface="Times New Roman"/>
        <a:cs typeface="Times New Roman"/>
        <a:sym typeface="Times New Roman"/>
      </a:defRPr>
    </a:lvl6pPr>
    <a:lvl7pPr indent="1371600">
      <a:spcBef>
        <a:spcPts val="300"/>
      </a:spcBef>
      <a:defRPr sz="1000">
        <a:uFill>
          <a:solidFill/>
        </a:uFill>
        <a:latin typeface="Times New Roman"/>
        <a:ea typeface="Times New Roman"/>
        <a:cs typeface="Times New Roman"/>
        <a:sym typeface="Times New Roman"/>
      </a:defRPr>
    </a:lvl7pPr>
    <a:lvl8pPr indent="1600200">
      <a:spcBef>
        <a:spcPts val="300"/>
      </a:spcBef>
      <a:defRPr sz="1000">
        <a:uFill>
          <a:solidFill/>
        </a:uFill>
        <a:latin typeface="Times New Roman"/>
        <a:ea typeface="Times New Roman"/>
        <a:cs typeface="Times New Roman"/>
        <a:sym typeface="Times New Roman"/>
      </a:defRPr>
    </a:lvl8pPr>
    <a:lvl9pPr indent="1828800">
      <a:spcBef>
        <a:spcPts val="300"/>
      </a:spcBef>
      <a:defRPr sz="1000">
        <a:uFill>
          <a:solidFill/>
        </a:uFill>
        <a:latin typeface="Times New Roman"/>
        <a:ea typeface="Times New Roman"/>
        <a:cs typeface="Times New Roman"/>
        <a:sym typeface="Times New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lvl="0"/>
          </a:p>
        </p:txBody>
      </p:sp>
      <p:sp>
        <p:nvSpPr>
          <p:cNvPr id="68" name="Shape 68"/>
          <p:cNvSpPr/>
          <p:nvPr>
            <p:ph type="body" sz="quarter" idx="1"/>
          </p:nvPr>
        </p:nvSpPr>
        <p:spPr>
          <a:prstGeom prst="rect">
            <a:avLst/>
          </a:prstGeom>
        </p:spPr>
        <p:txBody>
          <a:bodyPr/>
          <a:lstStyle/>
          <a:p>
            <a:pPr lvl="0" defTabSz="457200">
              <a:spcBef>
                <a:spcPts val="1300"/>
              </a:spcBef>
              <a:defRPr sz="1800">
                <a:uFillTx/>
              </a:defRPr>
            </a:pPr>
            <a:r>
              <a:rPr sz="3300">
                <a:solidFill>
                  <a:srgbClr val="FFFFFF"/>
                </a:solidFill>
                <a:latin typeface="Helvetica"/>
                <a:ea typeface="Helvetica"/>
                <a:cs typeface="Helvetica"/>
                <a:sym typeface="Helvetica"/>
              </a:rPr>
              <a:t>Foundational Attitudes</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Pursuit of God must be our first focus</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We must always have a learner’s attitude.. we will learn from “sages” and also from those we disciple</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100% commitment = willingness to sacrifice </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Functional Attitudes</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Submission to Authority - You can only have authority if you are Under Authority!</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Servants Heart - Jesus humbled himself and served</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Humility / Dependence upon God - Everything I have is a gift from God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lvl="0"/>
          </a:p>
        </p:txBody>
      </p:sp>
      <p:sp>
        <p:nvSpPr>
          <p:cNvPr id="158" name="Shape 158"/>
          <p:cNvSpPr/>
          <p:nvPr>
            <p:ph type="body" sz="quarter" idx="1"/>
          </p:nvPr>
        </p:nvSpPr>
        <p:spPr>
          <a:prstGeom prst="rect">
            <a:avLst/>
          </a:prstGeom>
        </p:spPr>
        <p:txBody>
          <a:bodyPr/>
          <a:lstStyle/>
          <a:p>
            <a:pPr lvl="0" defTabSz="457200">
              <a:spcBef>
                <a:spcPts val="1300"/>
              </a:spcBef>
              <a:defRPr sz="1800">
                <a:uFillTx/>
              </a:defRPr>
            </a:pPr>
            <a:r>
              <a:rPr sz="1100">
                <a:solidFill>
                  <a:srgbClr val="FFFFFF"/>
                </a:solidFill>
                <a:latin typeface="Helvetica"/>
                <a:ea typeface="Helvetica"/>
                <a:cs typeface="Helvetica"/>
                <a:sym typeface="Helvetica"/>
              </a:rPr>
              <a:t>Different from a Devotion Group</a:t>
            </a:r>
            <a:endParaRPr sz="1100">
              <a:solidFill>
                <a:srgbClr val="FFFFFF"/>
              </a:solidFill>
              <a:latin typeface="Helvetica"/>
              <a:ea typeface="Helvetica"/>
              <a:cs typeface="Helvetica"/>
              <a:sym typeface="Helvetica"/>
            </a:endParaRPr>
          </a:p>
          <a:p>
            <a:pPr lvl="1" defTabSz="457200">
              <a:spcBef>
                <a:spcPts val="1300"/>
              </a:spcBef>
              <a:defRPr sz="1800">
                <a:uFillTx/>
              </a:defRPr>
            </a:pPr>
            <a:r>
              <a:rPr sz="1100">
                <a:solidFill>
                  <a:srgbClr val="FFFFFF"/>
                </a:solidFill>
                <a:latin typeface="Helvetica"/>
                <a:ea typeface="Helvetica"/>
                <a:cs typeface="Helvetica"/>
                <a:sym typeface="Helvetica"/>
              </a:rPr>
              <a:t>Devotion Group is low key, at a public place, focus on reading the word and sharing, very little if any training needed for the leader</a:t>
            </a:r>
            <a:endParaRPr sz="1100">
              <a:solidFill>
                <a:srgbClr val="FFFFFF"/>
              </a:solidFill>
              <a:latin typeface="Helvetica"/>
              <a:ea typeface="Helvetica"/>
              <a:cs typeface="Helvetica"/>
              <a:sym typeface="Helvetica"/>
            </a:endParaRPr>
          </a:p>
          <a:p>
            <a:pPr lvl="1" defTabSz="457200">
              <a:spcBef>
                <a:spcPts val="1300"/>
              </a:spcBef>
              <a:defRPr sz="1800">
                <a:uFillTx/>
              </a:defRPr>
            </a:pPr>
            <a:r>
              <a:rPr sz="1100">
                <a:solidFill>
                  <a:srgbClr val="FFFFFF"/>
                </a:solidFill>
                <a:latin typeface="Helvetica"/>
                <a:ea typeface="Helvetica"/>
                <a:cs typeface="Helvetica"/>
                <a:sym typeface="Helvetica"/>
              </a:rPr>
              <a:t>Growth Group is a small church in your home, focus is on discipleship, training required for the leader</a:t>
            </a:r>
            <a:endParaRPr sz="1100">
              <a:solidFill>
                <a:srgbClr val="FFFFFF"/>
              </a:solidFill>
              <a:latin typeface="Helvetica"/>
              <a:ea typeface="Helvetica"/>
              <a:cs typeface="Helvetica"/>
              <a:sym typeface="Helvetica"/>
            </a:endParaRPr>
          </a:p>
          <a:p>
            <a:pPr lvl="0" defTabSz="457200">
              <a:spcBef>
                <a:spcPts val="1300"/>
              </a:spcBef>
              <a:defRPr sz="1800">
                <a:uFillTx/>
              </a:defRPr>
            </a:pPr>
            <a:r>
              <a:rPr sz="1100">
                <a:solidFill>
                  <a:srgbClr val="FFFFFF"/>
                </a:solidFill>
                <a:latin typeface="Helvetica"/>
                <a:ea typeface="Helvetica"/>
                <a:cs typeface="Helvetica"/>
                <a:sym typeface="Helvetica"/>
              </a:rPr>
              <a:t>350 attendees, 320 without Children’s Ark</a:t>
            </a:r>
            <a:endParaRPr sz="1100">
              <a:solidFill>
                <a:srgbClr val="FFFFFF"/>
              </a:solidFill>
              <a:latin typeface="Helvetica"/>
              <a:ea typeface="Helvetica"/>
              <a:cs typeface="Helvetica"/>
              <a:sym typeface="Helvetica"/>
            </a:endParaRPr>
          </a:p>
          <a:p>
            <a:pPr lvl="1" defTabSz="457200">
              <a:spcBef>
                <a:spcPts val="1300"/>
              </a:spcBef>
              <a:defRPr sz="1800">
                <a:uFillTx/>
              </a:defRPr>
            </a:pPr>
            <a:r>
              <a:rPr sz="1100">
                <a:solidFill>
                  <a:srgbClr val="FFFFFF"/>
                </a:solidFill>
                <a:latin typeface="Helvetica"/>
                <a:ea typeface="Helvetica"/>
                <a:cs typeface="Helvetica"/>
                <a:sym typeface="Helvetica"/>
              </a:rPr>
              <a:t>Target 10 - 14 people (including leaders) for a Growth Group</a:t>
            </a:r>
            <a:endParaRPr sz="1100">
              <a:solidFill>
                <a:srgbClr val="FFFFFF"/>
              </a:solidFill>
              <a:latin typeface="Helvetica"/>
              <a:ea typeface="Helvetica"/>
              <a:cs typeface="Helvetica"/>
              <a:sym typeface="Helvetica"/>
            </a:endParaRPr>
          </a:p>
          <a:p>
            <a:pPr lvl="1" defTabSz="457200">
              <a:spcBef>
                <a:spcPts val="1300"/>
              </a:spcBef>
              <a:defRPr sz="1800">
                <a:uFillTx/>
              </a:defRPr>
            </a:pPr>
            <a:r>
              <a:rPr sz="1100">
                <a:solidFill>
                  <a:srgbClr val="FFFFFF"/>
                </a:solidFill>
                <a:latin typeface="Helvetica"/>
                <a:ea typeface="Helvetica"/>
                <a:cs typeface="Helvetica"/>
                <a:sym typeface="Helvetica"/>
              </a:rPr>
              <a:t>Target 80% of attendees to be in a Growth Group = 256 people</a:t>
            </a:r>
            <a:endParaRPr sz="1100">
              <a:solidFill>
                <a:srgbClr val="FFFFFF"/>
              </a:solidFill>
              <a:latin typeface="Helvetica"/>
              <a:ea typeface="Helvetica"/>
              <a:cs typeface="Helvetica"/>
              <a:sym typeface="Helvetica"/>
            </a:endParaRPr>
          </a:p>
          <a:p>
            <a:pPr lvl="1" defTabSz="457200">
              <a:spcBef>
                <a:spcPts val="1300"/>
              </a:spcBef>
              <a:defRPr sz="1800">
                <a:uFillTx/>
              </a:defRPr>
            </a:pPr>
            <a:r>
              <a:rPr sz="1100">
                <a:solidFill>
                  <a:srgbClr val="FFFFFF"/>
                </a:solidFill>
                <a:latin typeface="Helvetica"/>
                <a:ea typeface="Helvetica"/>
                <a:cs typeface="Helvetica"/>
                <a:sym typeface="Helvetica"/>
              </a:rPr>
              <a:t>256 / 12 = 21 --- We need 21 Growth Groups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lvl="0"/>
          </a:p>
        </p:txBody>
      </p:sp>
      <p:sp>
        <p:nvSpPr>
          <p:cNvPr id="173" name="Shape 173"/>
          <p:cNvSpPr/>
          <p:nvPr>
            <p:ph type="body" sz="quarter" idx="1"/>
          </p:nvPr>
        </p:nvSpPr>
        <p:spPr>
          <a:prstGeom prst="rect">
            <a:avLst/>
          </a:prstGeom>
        </p:spPr>
        <p:txBody>
          <a:bodyPr/>
          <a:lstStyle/>
          <a:p>
            <a:pPr lvl="0" defTabSz="457200">
              <a:spcBef>
                <a:spcPts val="1300"/>
              </a:spcBef>
              <a:defRPr sz="1800">
                <a:uFillTx/>
              </a:defRPr>
            </a:pPr>
            <a:r>
              <a:rPr sz="3300">
                <a:solidFill>
                  <a:srgbClr val="FFFFFF"/>
                </a:solidFill>
                <a:latin typeface="Helvetica"/>
                <a:ea typeface="Helvetica"/>
                <a:cs typeface="Helvetica"/>
                <a:sym typeface="Helvetica"/>
              </a:rPr>
              <a:t>It is very important that you complete the items in the ACTION LIST.  If you fall behind, it will be hard to catch-up.</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There will be a quiz at the start of the sessions on Week #4.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lvl="0"/>
          </a:p>
        </p:txBody>
      </p:sp>
      <p:sp>
        <p:nvSpPr>
          <p:cNvPr id="74" name="Shape 74"/>
          <p:cNvSpPr/>
          <p:nvPr>
            <p:ph type="body" sz="quarter" idx="1"/>
          </p:nvPr>
        </p:nvSpPr>
        <p:spPr>
          <a:prstGeom prst="rect">
            <a:avLst/>
          </a:prstGeom>
        </p:spPr>
        <p:txBody>
          <a:bodyPr/>
          <a:lstStyle/>
          <a:p>
            <a:pPr lvl="0" defTabSz="457200">
              <a:spcBef>
                <a:spcPts val="1300"/>
              </a:spcBef>
              <a:defRPr sz="1800">
                <a:uFillTx/>
              </a:defRPr>
            </a:pPr>
            <a:r>
              <a:rPr sz="3300">
                <a:solidFill>
                  <a:srgbClr val="FFFFFF"/>
                </a:solidFill>
                <a:latin typeface="Helvetica"/>
                <a:ea typeface="Helvetica"/>
                <a:cs typeface="Helvetica"/>
                <a:sym typeface="Helvetica"/>
              </a:rPr>
              <a:t>The New Testament church had a leadership team. It was not one person. We are to train people to be leaders</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The burden of leadership must be shared</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Jesus modeled this in that he chose the 12</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Paul modeled this with Titus, Timothy, Silas, etc.</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The New Testament church is a team effort</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The Leaders (Pastors) in the 5-fold ministry are to prepare leaders</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We must grow and move from “milk” to “meat”</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Tell story of first time in leadership (Growth Group Crash Course)</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 felt presumptuous, scared, nothing to offer</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 made lots of mistakes, people left our group and the church too ... REALLY??</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 learned to walk in the success of the Holy Spirit</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 learned to expect God to use me as vessel for his work</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Eph 11-12 And he gave the apostles, the prophets, the evangelists, the shepherds and teachers, 12  to equip the saints for the work of ministry, for building up the body of Christ,</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Judges 6:14 And the Lord turned to him and said, “Go in this might of yours and save Israel from the hand of Midian; do not I send you?”</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1 Tim 3:1 The saying is trustworthy: If anyone aspires to the office of overseer, he desires a noble task.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lvl="0"/>
          </a:p>
        </p:txBody>
      </p:sp>
      <p:sp>
        <p:nvSpPr>
          <p:cNvPr id="80" name="Shape 80"/>
          <p:cNvSpPr/>
          <p:nvPr>
            <p:ph type="body" sz="quarter" idx="1"/>
          </p:nvPr>
        </p:nvSpPr>
        <p:spPr>
          <a:prstGeom prst="rect">
            <a:avLst/>
          </a:prstGeom>
        </p:spPr>
        <p:txBody>
          <a:bodyPr/>
          <a:lstStyle/>
          <a:p>
            <a:pPr lvl="0" defTabSz="457200">
              <a:spcBef>
                <a:spcPts val="1300"/>
              </a:spcBef>
              <a:defRPr sz="1800">
                <a:uFillTx/>
              </a:defRPr>
            </a:pPr>
            <a:r>
              <a:rPr sz="3300">
                <a:solidFill>
                  <a:srgbClr val="FFFFFF"/>
                </a:solidFill>
                <a:latin typeface="Helvetica"/>
                <a:ea typeface="Helvetica"/>
                <a:cs typeface="Helvetica"/>
                <a:sym typeface="Helvetica"/>
              </a:rPr>
              <a:t>A Christian leader MUST have a relationship with Jesus. Be a man or woman of prayer, a read the bible and a desire to know God more.</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If your tank is full, you can fill someone else's</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You can only take someone else as far as you’ve gone</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Know names!!  Highest sign of value and that you are a shepherd.</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Be a lover first. Be patient, be kind, be long suffering, be truthful.  Give the love of God out.</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Don’t be a loner! It is important to just spend time with others and </a:t>
            </a:r>
            <a:r>
              <a:rPr b="1" sz="3300">
                <a:solidFill>
                  <a:srgbClr val="FFFFFF"/>
                </a:solidFill>
                <a:latin typeface="Helvetica"/>
                <a:ea typeface="Helvetica"/>
                <a:cs typeface="Helvetica"/>
                <a:sym typeface="Helvetica"/>
              </a:rPr>
              <a:t>impart</a:t>
            </a:r>
            <a:r>
              <a:rPr sz="3300">
                <a:solidFill>
                  <a:srgbClr val="FFFFFF"/>
                </a:solidFill>
                <a:latin typeface="Helvetica"/>
                <a:ea typeface="Helvetica"/>
                <a:cs typeface="Helvetica"/>
                <a:sym typeface="Helvetica"/>
              </a:rPr>
              <a:t> your life to them ... an agenda is not necessary but just spend time with them and let God do encouraging things in that time.  Much more is “caught” than “taught”</a:t>
            </a:r>
            <a:r>
              <a:rPr b="1" sz="3300">
                <a:solidFill>
                  <a:srgbClr val="FFFFFF"/>
                </a:solidFill>
                <a:latin typeface="Helvetica"/>
                <a:ea typeface="Helvetica"/>
                <a:cs typeface="Helvetica"/>
                <a:sym typeface="Helvetica"/>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lvl="0"/>
          </a:p>
        </p:txBody>
      </p:sp>
      <p:sp>
        <p:nvSpPr>
          <p:cNvPr id="94" name="Shape 94"/>
          <p:cNvSpPr/>
          <p:nvPr>
            <p:ph type="body" sz="quarter" idx="1"/>
          </p:nvPr>
        </p:nvSpPr>
        <p:spPr>
          <a:prstGeom prst="rect">
            <a:avLst/>
          </a:prstGeom>
        </p:spPr>
        <p:txBody>
          <a:bodyPr/>
          <a:lstStyle/>
          <a:p>
            <a:pPr lvl="0" defTabSz="457200">
              <a:spcBef>
                <a:spcPts val="1300"/>
              </a:spcBef>
              <a:defRPr sz="1800">
                <a:uFillTx/>
              </a:defRPr>
            </a:pPr>
            <a:r>
              <a:rPr sz="3300">
                <a:solidFill>
                  <a:srgbClr val="FFFFFF"/>
                </a:solidFill>
                <a:latin typeface="Helvetica"/>
                <a:ea typeface="Helvetica"/>
                <a:cs typeface="Helvetica"/>
                <a:sym typeface="Helvetica"/>
              </a:rPr>
              <a:t>Be a consistent example.  Be real but remember that those who you lead are looking to you to model an example of a consistent walk with Christ.  </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Psalms 4 “Be angry, and do not sin; ponder in your own hearts on your beds, and be silent.”</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Don’t allow yourself to be moody. Don’t be controlled by the flesh</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There is a difference between being moody and dealing with a real loss.</a:t>
            </a: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Disciplined individual</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1 Sam 16: 7 “... man looks on the outward appearance, but the Lord looks on the heart”.  Be wise and take care of your outward appearance. It is a witness to those who don’t know Christ.</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Build yourself up, concentrate on good things.  Take every thought captive.  </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Prov 23:7 “For as he thinks within himself, so he is...”</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Be an overcomer not a victim</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Do your life plan, put it on a calendar and then do it.</a:t>
            </a:r>
            <a:endParaRPr sz="3300">
              <a:solidFill>
                <a:srgbClr val="FFFFFF"/>
              </a:solidFill>
              <a:latin typeface="Helvetica"/>
              <a:ea typeface="Helvetica"/>
              <a:cs typeface="Helvetica"/>
              <a:sym typeface="Helvetic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p>
            <a:pPr lvl="1" defTabSz="457200">
              <a:spcBef>
                <a:spcPts val="1300"/>
              </a:spcBef>
              <a:defRPr sz="1800">
                <a:uFillTx/>
              </a:defRPr>
            </a:pP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Be perceptive</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listen first</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ask questions</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look to the Holy Spirit to give you discernment and understanding</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be very slow to draw conclusions or to pass judgement</a:t>
            </a:r>
            <a:endParaRPr sz="3300">
              <a:solidFill>
                <a:srgbClr val="FFFFFF"/>
              </a:solidFill>
              <a:latin typeface="Helvetica"/>
              <a:ea typeface="Helvetica"/>
              <a:cs typeface="Helvetica"/>
              <a:sym typeface="Helvetica"/>
            </a:endParaRPr>
          </a:p>
          <a:p>
            <a:pPr lvl="1" defTabSz="457200">
              <a:spcBef>
                <a:spcPts val="1300"/>
              </a:spcBef>
              <a:defRPr sz="1800">
                <a:uFillTx/>
              </a:defRPr>
            </a:pPr>
            <a:endParaRPr sz="3300">
              <a:solidFill>
                <a:srgbClr val="FFFFFF"/>
              </a:solidFill>
              <a:latin typeface="Helvetica"/>
              <a:ea typeface="Helvetica"/>
              <a:cs typeface="Helvetica"/>
              <a:sym typeface="Helvetica"/>
            </a:endParaRPr>
          </a:p>
          <a:p>
            <a:pPr lvl="2" defTabSz="457200">
              <a:spcBef>
                <a:spcPts val="1300"/>
              </a:spcBef>
              <a:defRPr sz="1800">
                <a:uFillTx/>
              </a:defRPr>
            </a:pPr>
            <a:r>
              <a:rPr sz="3300">
                <a:solidFill>
                  <a:srgbClr val="FFFFFF"/>
                </a:solidFill>
                <a:latin typeface="Helvetica"/>
                <a:ea typeface="Helvetica"/>
                <a:cs typeface="Helvetica"/>
                <a:sym typeface="Helvetica"/>
              </a:rPr>
              <a:t>Be sensitive of where your people are, why they’re there and how you can take them where they need to go!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lvl="0"/>
          </a:p>
        </p:txBody>
      </p:sp>
      <p:sp>
        <p:nvSpPr>
          <p:cNvPr id="109" name="Shape 109"/>
          <p:cNvSpPr/>
          <p:nvPr>
            <p:ph type="body" sz="quarter" idx="1"/>
          </p:nvPr>
        </p:nvSpPr>
        <p:spPr>
          <a:prstGeom prst="rect">
            <a:avLst/>
          </a:prstGeom>
        </p:spPr>
        <p:txBody>
          <a:bodyPr/>
          <a:lstStyle/>
          <a:p>
            <a:pPr lvl="0" defTabSz="457200">
              <a:spcBef>
                <a:spcPts val="1300"/>
              </a:spcBef>
              <a:defRPr sz="1800">
                <a:uFillTx/>
              </a:defRPr>
            </a:pPr>
            <a:r>
              <a:rPr sz="3300">
                <a:solidFill>
                  <a:srgbClr val="FFFFFF"/>
                </a:solidFill>
                <a:latin typeface="Helvetica"/>
                <a:ea typeface="Helvetica"/>
                <a:cs typeface="Helvetica"/>
                <a:sym typeface="Helvetica"/>
              </a:rPr>
              <a:t>Be Faithful </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Be faithful in the little things (Luke 16:10) - As you are faithful in the small tasks (showing up on time, helping in a ministry like greeting, etc.) you will be qualified to take on more responsibility. And, because you have shown yourself faithful in the small things (practice for bigger things), you’ll be better prepared for the big things.</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Be faithful in another’s ministry (1 Cor 3:10-14) - “... Let each one take care how he builds upon it.” - Paul has laid a foundation on Jesus Christ and is charging those that come after him to be careful to build upon what he has done as if they are building upon Jesus’ work itself.</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Be faithful in finances</a:t>
            </a:r>
            <a:endParaRPr sz="3300">
              <a:solidFill>
                <a:srgbClr val="FFFFFF"/>
              </a:solidFill>
              <a:latin typeface="Helvetica"/>
              <a:ea typeface="Helvetica"/>
              <a:cs typeface="Helvetica"/>
              <a:sym typeface="Helvetica"/>
            </a:endParaRPr>
          </a:p>
          <a:p>
            <a:pPr lvl="1" defTabSz="457200">
              <a:spcBef>
                <a:spcPts val="1300"/>
              </a:spcBef>
              <a:defRPr sz="1800">
                <a:uFillTx/>
              </a:defRPr>
            </a:pPr>
            <a:endParaRPr sz="3300">
              <a:solidFill>
                <a:srgbClr val="FFFFFF"/>
              </a:solidFill>
              <a:latin typeface="Helvetica"/>
              <a:ea typeface="Helvetica"/>
              <a:cs typeface="Helvetica"/>
              <a:sym typeface="Helvetica"/>
            </a:endParaRPr>
          </a:p>
          <a:p>
            <a:pPr lvl="0" defTabSz="457200">
              <a:spcBef>
                <a:spcPts val="1300"/>
              </a:spcBef>
              <a:defRPr sz="1800">
                <a:uFillTx/>
              </a:defRPr>
            </a:pPr>
            <a:r>
              <a:rPr sz="3300">
                <a:solidFill>
                  <a:srgbClr val="FFFFFF"/>
                </a:solidFill>
                <a:latin typeface="Helvetica"/>
                <a:ea typeface="Helvetica"/>
                <a:cs typeface="Helvetica"/>
                <a:sym typeface="Helvetica"/>
              </a:rPr>
              <a:t>God will use us to help train others for greater tasks than perhaps we have been given - Be assured that God has a purpose for you. However, he will certainly use you to help others who may have a different purpose which seems more lofty than yours.  Take a look at Ananias and Paul (Acts 9:10-19).  Without the faith and obedience of Ananias Paul may never have become the great apostle he became.</a:t>
            </a:r>
            <a:endParaRPr sz="3300">
              <a:solidFill>
                <a:srgbClr val="FFFFFF"/>
              </a:solidFill>
              <a:latin typeface="Helvetica"/>
              <a:ea typeface="Helvetica"/>
              <a:cs typeface="Helvetica"/>
              <a:sym typeface="Helvetic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lvl="0"/>
          </a:p>
        </p:txBody>
      </p:sp>
      <p:sp>
        <p:nvSpPr>
          <p:cNvPr id="115" name="Shape 115"/>
          <p:cNvSpPr/>
          <p:nvPr>
            <p:ph type="body" sz="quarter" idx="1"/>
          </p:nvPr>
        </p:nvSpPr>
        <p:spPr>
          <a:prstGeom prst="rect">
            <a:avLst/>
          </a:prstGeom>
        </p:spPr>
        <p:txBody>
          <a:bodyPr/>
          <a:lstStyle/>
          <a:p>
            <a:pPr lvl="0" defTabSz="457200">
              <a:spcBef>
                <a:spcPts val="1300"/>
              </a:spcBef>
              <a:defRPr sz="1800">
                <a:uFillTx/>
              </a:defRPr>
            </a:pPr>
            <a:r>
              <a:rPr sz="3300">
                <a:solidFill>
                  <a:srgbClr val="FFFFFF"/>
                </a:solidFill>
                <a:latin typeface="Helvetica"/>
                <a:ea typeface="Helvetica"/>
                <a:cs typeface="Helvetica"/>
                <a:sym typeface="Helvetica"/>
              </a:rPr>
              <a:t>Reproduction must occur</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Numbers are not the end goal. What matters is that you reproduce “after your own kind”.</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Jesus reproduced himself. Jesus prayed for leaders and then selected the 12</a:t>
            </a:r>
            <a:endParaRPr sz="3300">
              <a:solidFill>
                <a:srgbClr val="FFFFFF"/>
              </a:solidFill>
              <a:latin typeface="Helvetica"/>
              <a:ea typeface="Helvetica"/>
              <a:cs typeface="Helvetica"/>
              <a:sym typeface="Helvetica"/>
            </a:endParaRPr>
          </a:p>
          <a:p>
            <a:pPr lvl="1" defTabSz="457200">
              <a:spcBef>
                <a:spcPts val="1300"/>
              </a:spcBef>
              <a:defRPr sz="1800">
                <a:uFillTx/>
              </a:defRPr>
            </a:pPr>
            <a:r>
              <a:rPr sz="3300">
                <a:solidFill>
                  <a:srgbClr val="FFFFFF"/>
                </a:solidFill>
                <a:latin typeface="Helvetica"/>
                <a:ea typeface="Helvetica"/>
                <a:cs typeface="Helvetica"/>
                <a:sym typeface="Helvetica"/>
              </a:rPr>
              <a:t>The mark of your leadership is the reproduction of others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lvl="0"/>
          </a:p>
        </p:txBody>
      </p:sp>
      <p:sp>
        <p:nvSpPr>
          <p:cNvPr id="133" name="Shape 133"/>
          <p:cNvSpPr/>
          <p:nvPr>
            <p:ph type="body" sz="quarter" idx="1"/>
          </p:nvPr>
        </p:nvSpPr>
        <p:spPr>
          <a:prstGeom prst="rect">
            <a:avLst/>
          </a:prstGeom>
        </p:spPr>
        <p:txBody>
          <a:bodyPr/>
          <a:lstStyle/>
          <a:p>
            <a:pPr lvl="0" defTabSz="457200">
              <a:spcBef>
                <a:spcPts val="1300"/>
              </a:spcBef>
              <a:defRPr sz="1800">
                <a:uFillTx/>
              </a:defRPr>
            </a:pPr>
            <a:r>
              <a:rPr sz="1100">
                <a:solidFill>
                  <a:srgbClr val="FFFFFF"/>
                </a:solidFill>
                <a:latin typeface="Helvetica"/>
                <a:ea typeface="Helvetica"/>
                <a:cs typeface="Helvetica"/>
                <a:sym typeface="Helvetica"/>
              </a:rPr>
              <a:t>Jesus expressed His love for the Father by having a love and care for the sheep!</a:t>
            </a:r>
            <a:endParaRPr sz="1100">
              <a:solidFill>
                <a:srgbClr val="FFFFFF"/>
              </a:solidFill>
              <a:latin typeface="Helvetica"/>
              <a:ea typeface="Helvetica"/>
              <a:cs typeface="Helvetica"/>
              <a:sym typeface="Helvetica"/>
            </a:endParaRPr>
          </a:p>
          <a:p>
            <a:pPr lvl="0" defTabSz="457200">
              <a:spcBef>
                <a:spcPts val="1300"/>
              </a:spcBef>
              <a:defRPr sz="1800">
                <a:uFillTx/>
              </a:defRPr>
            </a:pPr>
            <a:r>
              <a:rPr sz="1100">
                <a:solidFill>
                  <a:srgbClr val="FFFFFF"/>
                </a:solidFill>
                <a:latin typeface="Helvetica"/>
                <a:ea typeface="Helvetica"/>
                <a:cs typeface="Helvetica"/>
                <a:sym typeface="Helvetica"/>
              </a:rPr>
              <a:t>A leader can be taught but a Shepherds Heart comes from the HOLY SPIRIT</a:t>
            </a:r>
            <a:endParaRPr sz="1100">
              <a:solidFill>
                <a:srgbClr val="FFFFFF"/>
              </a:solidFill>
              <a:latin typeface="Helvetica"/>
              <a:ea typeface="Helvetica"/>
              <a:cs typeface="Helvetica"/>
              <a:sym typeface="Helvetica"/>
            </a:endParaRPr>
          </a:p>
          <a:p>
            <a:pPr lvl="0" defTabSz="457200">
              <a:spcBef>
                <a:spcPts val="1300"/>
              </a:spcBef>
              <a:defRPr sz="1800">
                <a:uFillTx/>
              </a:defRPr>
            </a:pPr>
            <a:r>
              <a:rPr sz="1100">
                <a:solidFill>
                  <a:srgbClr val="FFFFFF"/>
                </a:solidFill>
                <a:latin typeface="Helvetica"/>
                <a:ea typeface="Helvetica"/>
                <a:cs typeface="Helvetica"/>
                <a:sym typeface="Helvetica"/>
              </a:rPr>
              <a:t>A leader has to desire to meet others needs. We need to minister to others!!</a:t>
            </a:r>
            <a:endParaRPr sz="1100">
              <a:solidFill>
                <a:srgbClr val="FFFFFF"/>
              </a:solidFill>
              <a:latin typeface="Helvetica"/>
              <a:ea typeface="Helvetica"/>
              <a:cs typeface="Helvetica"/>
              <a:sym typeface="Helvetica"/>
            </a:endParaRPr>
          </a:p>
          <a:p>
            <a:pPr lvl="0" defTabSz="457200">
              <a:spcBef>
                <a:spcPts val="1300"/>
              </a:spcBef>
              <a:defRPr sz="1800">
                <a:uFillTx/>
              </a:defRPr>
            </a:pPr>
            <a:r>
              <a:rPr sz="1100">
                <a:solidFill>
                  <a:srgbClr val="FFFFFF"/>
                </a:solidFill>
                <a:latin typeface="Helvetica"/>
                <a:ea typeface="Helvetica"/>
                <a:cs typeface="Helvetica"/>
                <a:sym typeface="Helvetica"/>
              </a:rPr>
              <a:t>Spiritual maturity is based on how much you love HIS SHEEP</a:t>
            </a:r>
            <a:endParaRPr sz="1100">
              <a:solidFill>
                <a:srgbClr val="FFFFFF"/>
              </a:solidFill>
              <a:latin typeface="Helvetica"/>
              <a:ea typeface="Helvetica"/>
              <a:cs typeface="Helvetica"/>
              <a:sym typeface="Helvetica"/>
            </a:endParaRPr>
          </a:p>
          <a:p>
            <a:pPr lvl="0" defTabSz="457200">
              <a:spcBef>
                <a:spcPts val="1300"/>
              </a:spcBef>
              <a:defRPr sz="1800">
                <a:uFillTx/>
              </a:defRPr>
            </a:pPr>
            <a:r>
              <a:rPr sz="1100">
                <a:solidFill>
                  <a:srgbClr val="FFFFFF"/>
                </a:solidFill>
                <a:latin typeface="Helvetica"/>
                <a:ea typeface="Helvetica"/>
                <a:cs typeface="Helvetica"/>
                <a:sym typeface="Helvetica"/>
              </a:rPr>
              <a:t>Don’t forget, Satan always attacks the Shepherd first. If you are RIGHT and stay true to God, the flock will be all right.</a:t>
            </a:r>
            <a:endParaRPr sz="1100">
              <a:solidFill>
                <a:srgbClr val="FFFFFF"/>
              </a:solidFill>
              <a:latin typeface="Helvetica"/>
              <a:ea typeface="Helvetica"/>
              <a:cs typeface="Helvetica"/>
              <a:sym typeface="Helvetica"/>
            </a:endParaRPr>
          </a:p>
          <a:p>
            <a:pPr lvl="0" defTabSz="457200">
              <a:spcBef>
                <a:spcPts val="1300"/>
              </a:spcBef>
              <a:defRPr sz="1800">
                <a:uFillTx/>
              </a:defRPr>
            </a:pPr>
            <a:endParaRPr sz="1100">
              <a:solidFill>
                <a:srgbClr val="FFFFFF"/>
              </a:solidFill>
              <a:latin typeface="Helvetica"/>
              <a:ea typeface="Helvetica"/>
              <a:cs typeface="Helvetica"/>
              <a:sym typeface="Helvetica"/>
            </a:endParaRPr>
          </a:p>
          <a:p>
            <a:pPr lvl="0" defTabSz="457200">
              <a:spcBef>
                <a:spcPts val="1300"/>
              </a:spcBef>
              <a:defRPr sz="1800">
                <a:uFillTx/>
              </a:defRPr>
            </a:pPr>
            <a:endParaRPr sz="1100">
              <a:solidFill>
                <a:srgbClr val="FFFFFF"/>
              </a:solidFill>
              <a:latin typeface="Helvetica"/>
              <a:ea typeface="Helvetica"/>
              <a:cs typeface="Helvetica"/>
              <a:sym typeface="Helvetica"/>
            </a:endParaRPr>
          </a:p>
          <a:p>
            <a:pPr lvl="0" defTabSz="457200">
              <a:spcBef>
                <a:spcPts val="1300"/>
              </a:spcBef>
              <a:defRPr sz="1800">
                <a:uFillTx/>
              </a:defRPr>
            </a:pPr>
            <a:endParaRPr sz="1100">
              <a:solidFill>
                <a:srgbClr val="FFFFFF"/>
              </a:solidFill>
              <a:latin typeface="Helvetica"/>
              <a:ea typeface="Helvetica"/>
              <a:cs typeface="Helvetica"/>
              <a:sym typeface="Helvetic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lvl="0"/>
          </a:p>
        </p:txBody>
      </p:sp>
      <p:sp>
        <p:nvSpPr>
          <p:cNvPr id="139" name="Shape 139"/>
          <p:cNvSpPr/>
          <p:nvPr>
            <p:ph type="body" sz="quarter" idx="1"/>
          </p:nvPr>
        </p:nvSpPr>
        <p:spPr>
          <a:prstGeom prst="rect">
            <a:avLst/>
          </a:prstGeom>
        </p:spPr>
        <p:txBody>
          <a:bodyPr/>
          <a:lstStyle/>
          <a:p>
            <a:pPr lvl="0" defTabSz="457200">
              <a:spcBef>
                <a:spcPts val="1300"/>
              </a:spcBef>
              <a:defRPr sz="1800">
                <a:uFillTx/>
              </a:defRPr>
            </a:pPr>
            <a:r>
              <a:rPr sz="1100">
                <a:solidFill>
                  <a:srgbClr val="FFFFFF"/>
                </a:solidFill>
                <a:latin typeface="Helvetica"/>
                <a:ea typeface="Helvetica"/>
                <a:cs typeface="Helvetica"/>
                <a:sym typeface="Helvetica"/>
              </a:rPr>
              <a:t>Teaching does not always equal Shepherding.</a:t>
            </a:r>
            <a:endParaRPr sz="1100">
              <a:solidFill>
                <a:srgbClr val="FFFFFF"/>
              </a:solidFill>
              <a:latin typeface="Helvetica"/>
              <a:ea typeface="Helvetica"/>
              <a:cs typeface="Helvetica"/>
              <a:sym typeface="Helvetica"/>
            </a:endParaRPr>
          </a:p>
          <a:p>
            <a:pPr lvl="0" defTabSz="457200">
              <a:spcBef>
                <a:spcPts val="1300"/>
              </a:spcBef>
              <a:defRPr sz="1800">
                <a:uFillTx/>
              </a:defRPr>
            </a:pPr>
            <a:r>
              <a:rPr sz="1100">
                <a:solidFill>
                  <a:srgbClr val="FFFFFF"/>
                </a:solidFill>
                <a:latin typeface="Helvetica"/>
                <a:ea typeface="Helvetica"/>
                <a:cs typeface="Helvetica"/>
                <a:sym typeface="Helvetica"/>
              </a:rPr>
              <a:t>Great teachers are not always great shepherds.  The body needs both and a Growth Group leader is called to be a shepherd first.</a:t>
            </a:r>
            <a:endParaRPr sz="1100">
              <a:solidFill>
                <a:srgbClr val="FFFFFF"/>
              </a:solidFill>
              <a:latin typeface="Helvetica"/>
              <a:ea typeface="Helvetica"/>
              <a:cs typeface="Helvetica"/>
              <a:sym typeface="Helvetica"/>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Slide">
    <p:spTree>
      <p:nvGrpSpPr>
        <p:cNvPr id="1" name=""/>
        <p:cNvGrpSpPr/>
        <p:nvPr/>
      </p:nvGrpSpPr>
      <p:grpSpPr>
        <a:xfrm>
          <a:off x="0" y="0"/>
          <a:ext cx="0" cy="0"/>
          <a:chOff x="0" y="0"/>
          <a:chExt cx="0" cy="0"/>
        </a:xfrm>
      </p:grpSpPr>
      <p:pic>
        <p:nvPicPr>
          <p:cNvPr id="12" name="NHT-lts-openningslide-blank-3.jpg"/>
          <p:cNvPicPr/>
          <p:nvPr/>
        </p:nvPicPr>
        <p:blipFill>
          <a:blip r:embed="rId2">
            <a:extLst/>
          </a:blip>
          <a:stretch>
            <a:fillRect/>
          </a:stretch>
        </p:blipFill>
        <p:spPr>
          <a:xfrm>
            <a:off x="0" y="-31750"/>
            <a:ext cx="9160934" cy="6870701"/>
          </a:xfrm>
          <a:prstGeom prst="rect">
            <a:avLst/>
          </a:prstGeom>
          <a:ln w="12700">
            <a:miter lim="400000"/>
          </a:ln>
        </p:spPr>
      </p:pic>
      <p:sp>
        <p:nvSpPr>
          <p:cNvPr id="13" name="Shape 13"/>
          <p:cNvSpPr/>
          <p:nvPr/>
        </p:nvSpPr>
        <p:spPr>
          <a:xfrm flipV="1">
            <a:off x="6350" y="6476901"/>
            <a:ext cx="9169500" cy="100"/>
          </a:xfrm>
          <a:prstGeom prst="line">
            <a:avLst/>
          </a:prstGeom>
          <a:ln w="12700">
            <a:solidFill>
              <a:srgbClr val="FFFFFF"/>
            </a:solidFill>
            <a:round/>
          </a:ln>
        </p:spPr>
        <p:txBody>
          <a:bodyPr lIns="0" tIns="0" rIns="0" bIns="0"/>
          <a:lstStyle/>
          <a:p>
            <a:pPr lvl="0" algn="ctr" defTabSz="457200">
              <a:spcBef>
                <a:spcPts val="1300"/>
              </a:spcBef>
              <a:buClrTx/>
              <a:defRPr sz="3300">
                <a:solidFill>
                  <a:srgbClr val="FFFFFF"/>
                </a:solidFill>
                <a:uFillTx/>
                <a:latin typeface="Helvetica"/>
                <a:ea typeface="Helvetica"/>
                <a:cs typeface="Helvetica"/>
                <a:sym typeface="Helvetica"/>
              </a:defRPr>
            </a:pPr>
          </a:p>
        </p:txBody>
      </p:sp>
      <p:sp>
        <p:nvSpPr>
          <p:cNvPr id="14" name="Shape 14"/>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lvl1pPr>
              <a:defRPr sz="800">
                <a:solidFill>
                  <a:srgbClr val="FFFFFF"/>
                </a:solidFill>
                <a:uFill>
                  <a:solidFill>
                    <a:srgbClr val="FFFFFF"/>
                  </a:solidFill>
                </a:uFill>
              </a:defRPr>
            </a:lvl1pPr>
          </a:lstStyle>
          <a:p>
            <a:pPr lvl="0">
              <a:defRPr sz="1800">
                <a:solidFill>
                  <a:srgbClr val="000000"/>
                </a:solidFill>
                <a:uFillTx/>
              </a:defRPr>
            </a:pPr>
            <a:r>
              <a:rPr sz="800">
                <a:solidFill>
                  <a:srgbClr val="FFFFFF"/>
                </a:solidFill>
                <a:uFill>
                  <a:solidFill>
                    <a:srgbClr val="FFFFFF"/>
                  </a:solidFill>
                </a:uFill>
              </a:rPr>
              <a:t>© New Hope Town, 2015			Leadership Training School</a:t>
            </a:r>
          </a:p>
        </p:txBody>
      </p:sp>
      <p:sp>
        <p:nvSpPr>
          <p:cNvPr id="15" name="Shape 15"/>
          <p:cNvSpPr/>
          <p:nvPr>
            <p:ph type="body" idx="1"/>
          </p:nvPr>
        </p:nvSpPr>
        <p:spPr>
          <a:xfrm>
            <a:off x="2616200" y="850900"/>
            <a:ext cx="6400800" cy="2971800"/>
          </a:xfrm>
          <a:prstGeom prst="rect">
            <a:avLst/>
          </a:prstGeom>
        </p:spPr>
        <p:txBody>
          <a:bodyPr/>
          <a:lstStyle>
            <a:lvl1pPr marL="0" indent="0" algn="ctr">
              <a:buClrTx/>
              <a:buSzTx/>
              <a:buFontTx/>
              <a:buNone/>
              <a:defRPr>
                <a:solidFill>
                  <a:srgbClr val="FFFFFF"/>
                </a:solidFill>
                <a:uFill>
                  <a:solidFill>
                    <a:srgbClr val="FFFFFF"/>
                  </a:solidFill>
                </a:uFill>
              </a:defRPr>
            </a:lvl1pPr>
            <a:lvl2pPr marL="457200" indent="0" algn="ctr">
              <a:spcBef>
                <a:spcPts val="400"/>
              </a:spcBef>
              <a:buClrTx/>
              <a:buSzTx/>
              <a:buFontTx/>
              <a:buNone/>
              <a:defRPr sz="2000">
                <a:solidFill>
                  <a:srgbClr val="FFFFFF"/>
                </a:solidFill>
                <a:uFill>
                  <a:solidFill>
                    <a:srgbClr val="FFFFFF"/>
                  </a:solidFill>
                </a:uFill>
              </a:defRPr>
            </a:lvl2pPr>
            <a:lvl3pPr marL="914400" indent="0" algn="ctr">
              <a:spcBef>
                <a:spcPts val="400"/>
              </a:spcBef>
              <a:buClrTx/>
              <a:buSzTx/>
              <a:buFontTx/>
              <a:buNone/>
              <a:defRPr sz="1800">
                <a:solidFill>
                  <a:srgbClr val="FFFFFF"/>
                </a:solidFill>
                <a:uFill>
                  <a:solidFill>
                    <a:srgbClr val="FFFFFF"/>
                  </a:solidFill>
                </a:uFill>
              </a:defRPr>
            </a:lvl3pPr>
            <a:lvl4pPr marL="1371600" indent="0" algn="ctr">
              <a:spcBef>
                <a:spcPts val="300"/>
              </a:spcBef>
              <a:buClrTx/>
              <a:buSzTx/>
              <a:buFontTx/>
              <a:buNone/>
              <a:defRPr sz="1400">
                <a:solidFill>
                  <a:srgbClr val="FFFFFF"/>
                </a:solidFill>
                <a:uFill>
                  <a:solidFill>
                    <a:srgbClr val="FFFFFF"/>
                  </a:solidFill>
                </a:uFill>
              </a:defRPr>
            </a:lvl4pPr>
            <a:lvl5pPr marL="1828800" indent="0" algn="ctr">
              <a:spcBef>
                <a:spcPts val="300"/>
              </a:spcBef>
              <a:buClrTx/>
              <a:buSzTx/>
              <a:buFontTx/>
              <a:buNone/>
              <a:defRPr sz="1400">
                <a:solidFill>
                  <a:srgbClr val="FFFFFF"/>
                </a:solidFill>
                <a:uFill>
                  <a:solidFill>
                    <a:srgbClr val="FFFFFF"/>
                  </a:solidFill>
                </a:uFill>
              </a:defRPr>
            </a:lvl5pPr>
          </a:lstStyle>
          <a:p>
            <a:pPr lvl="0">
              <a:defRPr sz="1800">
                <a:solidFill>
                  <a:srgbClr val="000000"/>
                </a:solidFill>
                <a:uFillTx/>
              </a:defRPr>
            </a:pPr>
            <a:r>
              <a:rPr sz="2400">
                <a:solidFill>
                  <a:srgbClr val="FFFFFF"/>
                </a:solidFill>
                <a:uFill>
                  <a:solidFill>
                    <a:srgbClr val="FFFFFF"/>
                  </a:solidFill>
                </a:uFill>
              </a:rPr>
              <a:t>Body Level One</a:t>
            </a:r>
            <a:endParaRPr sz="2400">
              <a:solidFill>
                <a:srgbClr val="FFFFFF"/>
              </a:solidFill>
              <a:uFill>
                <a:solidFill>
                  <a:srgbClr val="FFFFFF"/>
                </a:solidFill>
              </a:uFill>
            </a:endParaRPr>
          </a:p>
          <a:p>
            <a:pPr lvl="1">
              <a:defRPr sz="1800">
                <a:solidFill>
                  <a:srgbClr val="000000"/>
                </a:solidFill>
                <a:uFillTx/>
              </a:defRPr>
            </a:pPr>
            <a:r>
              <a:rPr sz="2000">
                <a:solidFill>
                  <a:srgbClr val="FFFFFF"/>
                </a:solidFill>
                <a:uFill>
                  <a:solidFill>
                    <a:srgbClr val="FFFFFF"/>
                  </a:solidFill>
                </a:uFill>
              </a:rPr>
              <a:t>Body Level Two</a:t>
            </a:r>
            <a:endParaRPr sz="2000">
              <a:solidFill>
                <a:srgbClr val="FFFFFF"/>
              </a:solidFill>
              <a:uFill>
                <a:solidFill>
                  <a:srgbClr val="FFFFFF"/>
                </a:solidFill>
              </a:uFill>
            </a:endParaRPr>
          </a:p>
          <a:p>
            <a:pPr lvl="2">
              <a:defRPr>
                <a:solidFill>
                  <a:srgbClr val="000000"/>
                </a:solidFill>
                <a:uFillTx/>
              </a:defRPr>
            </a:pPr>
            <a:r>
              <a:rPr>
                <a:solidFill>
                  <a:srgbClr val="FFFFFF"/>
                </a:solidFill>
                <a:uFill>
                  <a:solidFill>
                    <a:srgbClr val="FFFFFF"/>
                  </a:solidFill>
                </a:uFill>
              </a:rPr>
              <a:t>Body Level Three</a:t>
            </a:r>
            <a:endParaRPr>
              <a:solidFill>
                <a:srgbClr val="FFFFFF"/>
              </a:solidFill>
              <a:uFill>
                <a:solidFill>
                  <a:srgbClr val="FFFFFF"/>
                </a:solidFill>
              </a:uFill>
            </a:endParaRPr>
          </a:p>
          <a:p>
            <a:pPr lvl="3">
              <a:defRPr sz="1800">
                <a:solidFill>
                  <a:srgbClr val="000000"/>
                </a:solidFill>
                <a:uFillTx/>
              </a:defRPr>
            </a:pPr>
            <a:r>
              <a:rPr sz="1400">
                <a:solidFill>
                  <a:srgbClr val="FFFFFF"/>
                </a:solidFill>
                <a:uFill>
                  <a:solidFill>
                    <a:srgbClr val="FFFFFF"/>
                  </a:solidFill>
                </a:uFill>
              </a:rPr>
              <a:t>Body Level Four</a:t>
            </a:r>
            <a:endParaRPr sz="1400">
              <a:solidFill>
                <a:srgbClr val="FFFFFF"/>
              </a:solidFill>
              <a:uFill>
                <a:solidFill>
                  <a:srgbClr val="FFFFFF"/>
                </a:solidFill>
              </a:uFill>
            </a:endParaRPr>
          </a:p>
          <a:p>
            <a:pPr lvl="4">
              <a:defRPr sz="1800">
                <a:solidFill>
                  <a:srgbClr val="000000"/>
                </a:solidFill>
                <a:uFillTx/>
              </a:defRPr>
            </a:pPr>
            <a:r>
              <a:rPr sz="1400">
                <a:solidFill>
                  <a:srgbClr val="FFFFFF"/>
                </a:solidFill>
                <a:uFill>
                  <a:solidFill>
                    <a:srgbClr val="FFFFFF"/>
                  </a:solidFill>
                </a:uFill>
              </a:rPr>
              <a:t>Body Level Five</a:t>
            </a:r>
          </a:p>
        </p:txBody>
      </p:sp>
      <p:sp>
        <p:nvSpPr>
          <p:cNvPr id="16" name="Shape 16"/>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b="0" sz="1800">
                <a:uFillTx/>
              </a:defRPr>
            </a:pPr>
            <a:r>
              <a:rPr b="1" sz="3200">
                <a:uFill>
                  <a:solidFill/>
                </a:uFill>
              </a:rPr>
              <a:t>Title Text</a:t>
            </a:r>
          </a:p>
        </p:txBody>
      </p:sp>
      <p:sp>
        <p:nvSpPr>
          <p:cNvPr id="19" name="Shape 19"/>
          <p:cNvSpPr/>
          <p:nvPr>
            <p:ph type="body" idx="1"/>
          </p:nvPr>
        </p:nvSpPr>
        <p:spPr>
          <a:prstGeom prst="rect">
            <a:avLst/>
          </a:prstGeom>
        </p:spPr>
        <p:txBody>
          <a:bodyPr/>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grpSp>
        <p:nvGrpSpPr>
          <p:cNvPr id="24" name="Group 24"/>
          <p:cNvGrpSpPr/>
          <p:nvPr/>
        </p:nvGrpSpPr>
        <p:grpSpPr>
          <a:xfrm>
            <a:off x="0" y="1435100"/>
            <a:ext cx="9145589" cy="146050"/>
            <a:chOff x="0" y="0"/>
            <a:chExt cx="9145588" cy="146049"/>
          </a:xfrm>
        </p:grpSpPr>
        <p:sp>
          <p:nvSpPr>
            <p:cNvPr id="22" name="Shape 22"/>
            <p:cNvSpPr/>
            <p:nvPr/>
          </p:nvSpPr>
          <p:spPr>
            <a:xfrm>
              <a:off x="0" y="0"/>
              <a:ext cx="9145589" cy="74613"/>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defRPr sz="2200"/>
              </a:pPr>
            </a:p>
          </p:txBody>
        </p:sp>
        <p:sp>
          <p:nvSpPr>
            <p:cNvPr id="23" name="Shape 23"/>
            <p:cNvSpPr/>
            <p:nvPr/>
          </p:nvSpPr>
          <p:spPr>
            <a:xfrm>
              <a:off x="0" y="107949"/>
              <a:ext cx="9145589" cy="381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defRPr sz="2200"/>
              </a:pPr>
            </a:p>
          </p:txBody>
        </p:sp>
      </p:grpSp>
      <p:sp>
        <p:nvSpPr>
          <p:cNvPr id="25" name="Shape 25"/>
          <p:cNvSpPr/>
          <p:nvPr/>
        </p:nvSpPr>
        <p:spPr>
          <a:xfrm>
            <a:off x="6350" y="6477000"/>
            <a:ext cx="9055100" cy="0"/>
          </a:xfrm>
          <a:prstGeom prst="line">
            <a:avLst/>
          </a:prstGeom>
          <a:ln w="12700">
            <a:solidFill/>
            <a:round/>
          </a:ln>
        </p:spPr>
        <p:txBody>
          <a:bodyPr lIns="0" tIns="0" rIns="0" bIns="0"/>
          <a:lstStyle/>
          <a:p>
            <a:pPr lvl="0" algn="ctr" defTabSz="457200">
              <a:spcBef>
                <a:spcPts val="1300"/>
              </a:spcBef>
              <a:buClrTx/>
              <a:defRPr sz="3300">
                <a:solidFill>
                  <a:srgbClr val="FFFFFF"/>
                </a:solidFill>
                <a:uFillTx/>
                <a:latin typeface="Helvetica"/>
                <a:ea typeface="Helvetica"/>
                <a:cs typeface="Helvetica"/>
                <a:sym typeface="Helvetica"/>
              </a:defRPr>
            </a:pPr>
          </a:p>
        </p:txBody>
      </p:sp>
      <p:sp>
        <p:nvSpPr>
          <p:cNvPr id="26" name="Shape 26"/>
          <p:cNvSpPr/>
          <p:nvPr/>
        </p:nvSpPr>
        <p:spPr>
          <a:xfrm>
            <a:off x="15874" y="6618188"/>
            <a:ext cx="6248401" cy="1651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700">
                <a:uFill>
                  <a:solidFill/>
                </a:uFill>
              </a:rPr>
              <a:t>© New</a:t>
            </a:r>
            <a:r>
              <a:rPr sz="700">
                <a:uFill>
                  <a:solidFill/>
                </a:uFill>
              </a:rPr>
              <a:t> </a:t>
            </a:r>
            <a:r>
              <a:rPr sz="700">
                <a:uFill>
                  <a:solidFill/>
                </a:uFill>
              </a:rPr>
              <a:t>Hope Town, 2015			Leadership Training School</a:t>
            </a:r>
          </a:p>
        </p:txBody>
      </p:sp>
      <p:pic>
        <p:nvPicPr>
          <p:cNvPr id="27" name="logo.png"/>
          <p:cNvPicPr/>
          <p:nvPr/>
        </p:nvPicPr>
        <p:blipFill>
          <a:blip r:embed="rId2">
            <a:extLst/>
          </a:blip>
          <a:stretch>
            <a:fillRect/>
          </a:stretch>
        </p:blipFill>
        <p:spPr>
          <a:xfrm>
            <a:off x="5810250" y="330200"/>
            <a:ext cx="3151436" cy="687586"/>
          </a:xfrm>
          <a:prstGeom prst="rect">
            <a:avLst/>
          </a:prstGeom>
          <a:ln w="12700">
            <a:miter lim="400000"/>
          </a:ln>
        </p:spPr>
      </p:pic>
      <p:sp>
        <p:nvSpPr>
          <p:cNvPr id="28" name="Shape 28"/>
          <p:cNvSpPr/>
          <p:nvPr>
            <p:ph type="title"/>
          </p:nvPr>
        </p:nvSpPr>
        <p:spPr>
          <a:xfrm>
            <a:off x="228600" y="0"/>
            <a:ext cx="6502400" cy="1371600"/>
          </a:xfrm>
          <a:prstGeom prst="rect">
            <a:avLst/>
          </a:prstGeom>
        </p:spPr>
        <p:txBody>
          <a:bodyPr/>
          <a:lstStyle>
            <a:lvl1pPr>
              <a:defRPr sz="3000"/>
            </a:lvl1pPr>
          </a:lstStyle>
          <a:p>
            <a:pPr lvl="0">
              <a:defRPr b="0" sz="1800">
                <a:uFillTx/>
              </a:defRPr>
            </a:pPr>
            <a:r>
              <a:rPr b="1" sz="3000">
                <a:uFill>
                  <a:solidFill/>
                </a:uFill>
              </a:rPr>
              <a:t>Title Text</a:t>
            </a:r>
          </a:p>
        </p:txBody>
      </p:sp>
      <p:sp>
        <p:nvSpPr>
          <p:cNvPr id="29" name="Shape 29"/>
          <p:cNvSpPr/>
          <p:nvPr>
            <p:ph type="body" idx="1"/>
          </p:nvPr>
        </p:nvSpPr>
        <p:spPr>
          <a:prstGeom prst="rect">
            <a:avLst/>
          </a:prstGeom>
        </p:spPr>
        <p:txBody>
          <a:bodyPr/>
          <a:lstStyle>
            <a:lvl1pPr>
              <a:defRPr sz="2200"/>
            </a:lvl1pPr>
            <a:lvl2pPr marL="742950" indent="-285750">
              <a:spcBef>
                <a:spcPts val="400"/>
              </a:spcBef>
              <a:buFontTx/>
              <a:buChar char="»"/>
              <a:defRPr sz="1800"/>
            </a:lvl2pPr>
            <a:lvl3pPr marL="1143000" indent="-228600">
              <a:spcBef>
                <a:spcPts val="400"/>
              </a:spcBef>
              <a:buFontTx/>
              <a:buChar char="–"/>
              <a:defRPr sz="1600"/>
            </a:lvl3pPr>
            <a:lvl4pPr marL="1600200" indent="-228600">
              <a:spcBef>
                <a:spcPts val="300"/>
              </a:spcBef>
              <a:defRPr sz="1200"/>
            </a:lvl4pPr>
            <a:lvl5pPr marL="2057400" indent="-228600">
              <a:spcBef>
                <a:spcPts val="300"/>
              </a:spcBef>
              <a:buFontTx/>
              <a:buChar char="»"/>
              <a:defRPr sz="1200"/>
            </a:lvl5pPr>
          </a:lstStyle>
          <a:p>
            <a:pPr lvl="0">
              <a:defRPr sz="1800">
                <a:uFillTx/>
              </a:defRPr>
            </a:pPr>
            <a:r>
              <a:rPr sz="2200">
                <a:uFill>
                  <a:solidFill/>
                </a:uFill>
              </a:rPr>
              <a:t>Body Level One</a:t>
            </a:r>
            <a:endParaRPr sz="2200">
              <a:uFill>
                <a:solidFill/>
              </a:uFill>
            </a:endParaRPr>
          </a:p>
          <a:p>
            <a:pPr lvl="1">
              <a:defRPr>
                <a:uFillTx/>
              </a:defRPr>
            </a:pPr>
            <a:r>
              <a:rPr>
                <a:uFill>
                  <a:solidFill/>
                </a:uFill>
              </a:rPr>
              <a:t>Body Level Two</a:t>
            </a:r>
            <a:endParaRPr>
              <a:uFill>
                <a:solidFill/>
              </a:uFill>
            </a:endParaRPr>
          </a:p>
          <a:p>
            <a:pPr lvl="2">
              <a:defRPr sz="1800">
                <a:uFillTx/>
              </a:defRPr>
            </a:pPr>
            <a:r>
              <a:rPr sz="1600">
                <a:uFill>
                  <a:solidFill/>
                </a:uFill>
              </a:rPr>
              <a:t>Body Level Three</a:t>
            </a:r>
            <a:endParaRPr sz="1600">
              <a:uFill>
                <a:solidFill/>
              </a:uFill>
            </a:endParaRPr>
          </a:p>
          <a:p>
            <a:pPr lvl="3">
              <a:defRPr sz="1800">
                <a:uFillTx/>
              </a:defRPr>
            </a:pPr>
            <a:r>
              <a:rPr sz="1200">
                <a:uFill>
                  <a:solidFill/>
                </a:uFill>
              </a:rPr>
              <a:t>Body Level Four</a:t>
            </a:r>
            <a:endParaRPr sz="1200">
              <a:uFill>
                <a:solidFill/>
              </a:uFill>
            </a:endParaRPr>
          </a:p>
          <a:p>
            <a:pPr lvl="4">
              <a:defRPr sz="1800">
                <a:uFillTx/>
              </a:defRPr>
            </a:pPr>
            <a:r>
              <a:rPr sz="1200">
                <a:uFill>
                  <a:solidFill/>
                </a:uFill>
              </a:rPr>
              <a:t>Body Level Five</a:t>
            </a:r>
          </a:p>
        </p:txBody>
      </p:sp>
      <p:sp>
        <p:nvSpPr>
          <p:cNvPr id="30" name="Shape 30"/>
          <p:cNvSpPr/>
          <p:nvPr>
            <p:ph type="sldNum" sz="quarter" idx="2"/>
          </p:nvPr>
        </p:nvSpPr>
        <p:spPr>
          <a:xfrm>
            <a:off x="8864141" y="6579856"/>
            <a:ext cx="187784" cy="162193"/>
          </a:xfrm>
          <a:prstGeom prst="rect">
            <a:avLst/>
          </a:prstGeom>
        </p:spPr>
        <p:txBody>
          <a:bodyPr/>
          <a:lstStyle>
            <a:lvl1pPr>
              <a:defRPr sz="700"/>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copy">
    <p:spTree>
      <p:nvGrpSpPr>
        <p:cNvPr id="1" name=""/>
        <p:cNvGrpSpPr/>
        <p:nvPr/>
      </p:nvGrpSpPr>
      <p:grpSpPr>
        <a:xfrm>
          <a:off x="0" y="0"/>
          <a:ext cx="0" cy="0"/>
          <a:chOff x="0" y="0"/>
          <a:chExt cx="0" cy="0"/>
        </a:xfrm>
      </p:grpSpPr>
      <p:grpSp>
        <p:nvGrpSpPr>
          <p:cNvPr id="34" name="Group 34"/>
          <p:cNvGrpSpPr/>
          <p:nvPr/>
        </p:nvGrpSpPr>
        <p:grpSpPr>
          <a:xfrm>
            <a:off x="0" y="1435100"/>
            <a:ext cx="9145589" cy="146050"/>
            <a:chOff x="0" y="0"/>
            <a:chExt cx="9145588" cy="146049"/>
          </a:xfrm>
        </p:grpSpPr>
        <p:sp>
          <p:nvSpPr>
            <p:cNvPr id="32" name="Shape 32"/>
            <p:cNvSpPr/>
            <p:nvPr/>
          </p:nvSpPr>
          <p:spPr>
            <a:xfrm>
              <a:off x="0" y="0"/>
              <a:ext cx="9145589" cy="74613"/>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defRPr sz="2200"/>
              </a:pPr>
            </a:p>
          </p:txBody>
        </p:sp>
        <p:sp>
          <p:nvSpPr>
            <p:cNvPr id="33" name="Shape 33"/>
            <p:cNvSpPr/>
            <p:nvPr/>
          </p:nvSpPr>
          <p:spPr>
            <a:xfrm>
              <a:off x="0" y="107949"/>
              <a:ext cx="9145589" cy="381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defRPr sz="2200"/>
              </a:pPr>
            </a:p>
          </p:txBody>
        </p:sp>
      </p:grpSp>
      <p:sp>
        <p:nvSpPr>
          <p:cNvPr id="35" name="Shape 35"/>
          <p:cNvSpPr/>
          <p:nvPr/>
        </p:nvSpPr>
        <p:spPr>
          <a:xfrm>
            <a:off x="6350" y="6477000"/>
            <a:ext cx="9055100" cy="0"/>
          </a:xfrm>
          <a:prstGeom prst="line">
            <a:avLst/>
          </a:prstGeom>
          <a:ln w="12700">
            <a:solidFill/>
            <a:round/>
          </a:ln>
        </p:spPr>
        <p:txBody>
          <a:bodyPr lIns="0" tIns="0" rIns="0" bIns="0"/>
          <a:lstStyle/>
          <a:p>
            <a:pPr lvl="0" algn="ctr" defTabSz="457200">
              <a:spcBef>
                <a:spcPts val="1300"/>
              </a:spcBef>
              <a:buClrTx/>
              <a:defRPr sz="3300">
                <a:solidFill>
                  <a:srgbClr val="FFFFFF"/>
                </a:solidFill>
                <a:uFillTx/>
                <a:latin typeface="Helvetica"/>
                <a:ea typeface="Helvetica"/>
                <a:cs typeface="Helvetica"/>
                <a:sym typeface="Helvetica"/>
              </a:defRPr>
            </a:pPr>
          </a:p>
        </p:txBody>
      </p:sp>
      <p:sp>
        <p:nvSpPr>
          <p:cNvPr id="36" name="Shape 36"/>
          <p:cNvSpPr/>
          <p:nvPr/>
        </p:nvSpPr>
        <p:spPr>
          <a:xfrm>
            <a:off x="15874" y="6618188"/>
            <a:ext cx="6248401" cy="1651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700">
                <a:uFill>
                  <a:solidFill/>
                </a:uFill>
              </a:rPr>
              <a:t>© New</a:t>
            </a:r>
            <a:r>
              <a:rPr sz="700">
                <a:uFill>
                  <a:solidFill/>
                </a:uFill>
              </a:rPr>
              <a:t> </a:t>
            </a:r>
            <a:r>
              <a:rPr sz="700">
                <a:uFill>
                  <a:solidFill/>
                </a:uFill>
              </a:rPr>
              <a:t>Hope Town, 2015			Leadership Training School</a:t>
            </a:r>
          </a:p>
        </p:txBody>
      </p:sp>
      <p:pic>
        <p:nvPicPr>
          <p:cNvPr id="37" name="logo.png"/>
          <p:cNvPicPr/>
          <p:nvPr/>
        </p:nvPicPr>
        <p:blipFill>
          <a:blip r:embed="rId2">
            <a:extLst/>
          </a:blip>
          <a:stretch>
            <a:fillRect/>
          </a:stretch>
        </p:blipFill>
        <p:spPr>
          <a:xfrm>
            <a:off x="5810250" y="330200"/>
            <a:ext cx="3151436" cy="687586"/>
          </a:xfrm>
          <a:prstGeom prst="rect">
            <a:avLst/>
          </a:prstGeom>
          <a:ln w="12700">
            <a:miter lim="400000"/>
          </a:ln>
        </p:spPr>
      </p:pic>
      <p:sp>
        <p:nvSpPr>
          <p:cNvPr id="38" name="Shape 38"/>
          <p:cNvSpPr/>
          <p:nvPr>
            <p:ph type="title"/>
          </p:nvPr>
        </p:nvSpPr>
        <p:spPr>
          <a:xfrm>
            <a:off x="228600" y="0"/>
            <a:ext cx="6502400" cy="1371600"/>
          </a:xfrm>
          <a:prstGeom prst="rect">
            <a:avLst/>
          </a:prstGeom>
        </p:spPr>
        <p:txBody>
          <a:bodyPr/>
          <a:lstStyle>
            <a:lvl1pPr>
              <a:defRPr sz="3000"/>
            </a:lvl1pPr>
          </a:lstStyle>
          <a:p>
            <a:pPr lvl="0">
              <a:defRPr b="0" sz="1800">
                <a:uFillTx/>
              </a:defRPr>
            </a:pPr>
            <a:r>
              <a:rPr b="1" sz="3000">
                <a:uFill>
                  <a:solidFill/>
                </a:uFill>
              </a:rPr>
              <a:t>Title Text</a:t>
            </a:r>
          </a:p>
        </p:txBody>
      </p:sp>
      <p:sp>
        <p:nvSpPr>
          <p:cNvPr id="39" name="Shape 39"/>
          <p:cNvSpPr/>
          <p:nvPr>
            <p:ph type="body" idx="1"/>
          </p:nvPr>
        </p:nvSpPr>
        <p:spPr>
          <a:prstGeom prst="rect">
            <a:avLst/>
          </a:prstGeom>
        </p:spPr>
        <p:txBody>
          <a:bodyPr/>
          <a:lstStyle>
            <a:lvl1pPr>
              <a:defRPr sz="2200"/>
            </a:lvl1pPr>
            <a:lvl2pPr marL="742950" indent="-285750">
              <a:spcBef>
                <a:spcPts val="400"/>
              </a:spcBef>
              <a:buFontTx/>
              <a:buChar char="»"/>
              <a:defRPr sz="1800"/>
            </a:lvl2pPr>
            <a:lvl3pPr marL="1143000" indent="-228600">
              <a:spcBef>
                <a:spcPts val="400"/>
              </a:spcBef>
              <a:buFontTx/>
              <a:buChar char="–"/>
              <a:defRPr sz="1600"/>
            </a:lvl3pPr>
            <a:lvl4pPr marL="1600200" indent="-228600">
              <a:spcBef>
                <a:spcPts val="300"/>
              </a:spcBef>
              <a:defRPr sz="1200"/>
            </a:lvl4pPr>
            <a:lvl5pPr marL="2057400" indent="-228600">
              <a:spcBef>
                <a:spcPts val="300"/>
              </a:spcBef>
              <a:buFontTx/>
              <a:buChar char="»"/>
              <a:defRPr sz="1200"/>
            </a:lvl5pPr>
          </a:lstStyle>
          <a:p>
            <a:pPr lvl="0">
              <a:defRPr sz="1800">
                <a:uFillTx/>
              </a:defRPr>
            </a:pPr>
            <a:r>
              <a:rPr sz="2200">
                <a:uFill>
                  <a:solidFill/>
                </a:uFill>
              </a:rPr>
              <a:t>Body Level One</a:t>
            </a:r>
            <a:endParaRPr sz="2200">
              <a:uFill>
                <a:solidFill/>
              </a:uFill>
            </a:endParaRPr>
          </a:p>
          <a:p>
            <a:pPr lvl="1">
              <a:defRPr>
                <a:uFillTx/>
              </a:defRPr>
            </a:pPr>
            <a:r>
              <a:rPr>
                <a:uFill>
                  <a:solidFill/>
                </a:uFill>
              </a:rPr>
              <a:t>Body Level Two</a:t>
            </a:r>
            <a:endParaRPr>
              <a:uFill>
                <a:solidFill/>
              </a:uFill>
            </a:endParaRPr>
          </a:p>
          <a:p>
            <a:pPr lvl="2">
              <a:defRPr sz="1800">
                <a:uFillTx/>
              </a:defRPr>
            </a:pPr>
            <a:r>
              <a:rPr sz="1600">
                <a:uFill>
                  <a:solidFill/>
                </a:uFill>
              </a:rPr>
              <a:t>Body Level Three</a:t>
            </a:r>
            <a:endParaRPr sz="1600">
              <a:uFill>
                <a:solidFill/>
              </a:uFill>
            </a:endParaRPr>
          </a:p>
          <a:p>
            <a:pPr lvl="3">
              <a:defRPr sz="1800">
                <a:uFillTx/>
              </a:defRPr>
            </a:pPr>
            <a:r>
              <a:rPr sz="1200">
                <a:uFill>
                  <a:solidFill/>
                </a:uFill>
              </a:rPr>
              <a:t>Body Level Four</a:t>
            </a:r>
            <a:endParaRPr sz="1200">
              <a:uFill>
                <a:solidFill/>
              </a:uFill>
            </a:endParaRPr>
          </a:p>
          <a:p>
            <a:pPr lvl="4">
              <a:defRPr sz="1800">
                <a:uFillTx/>
              </a:defRPr>
            </a:pPr>
            <a:r>
              <a:rPr sz="1200">
                <a:uFill>
                  <a:solidFill/>
                </a:uFill>
              </a:rPr>
              <a:t>Body Level Five</a:t>
            </a:r>
          </a:p>
        </p:txBody>
      </p:sp>
      <p:sp>
        <p:nvSpPr>
          <p:cNvPr id="40" name="Shape 40"/>
          <p:cNvSpPr/>
          <p:nvPr>
            <p:ph type="sldNum" sz="quarter" idx="2"/>
          </p:nvPr>
        </p:nvSpPr>
        <p:spPr>
          <a:xfrm>
            <a:off x="8864141" y="6579856"/>
            <a:ext cx="187784" cy="162193"/>
          </a:xfrm>
          <a:prstGeom prst="rect">
            <a:avLst/>
          </a:prstGeom>
        </p:spPr>
        <p:txBody>
          <a:bodyPr/>
          <a:lstStyle>
            <a:lvl1pPr>
              <a:defRPr sz="700"/>
            </a:lvl1p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solidFill>
          <a:srgbClr val="000000"/>
        </a:solidFill>
      </p:bgPr>
    </p:bg>
    <p:spTree>
      <p:nvGrpSpPr>
        <p:cNvPr id="1" name=""/>
        <p:cNvGrpSpPr/>
        <p:nvPr/>
      </p:nvGrpSpPr>
      <p:grpSpPr>
        <a:xfrm>
          <a:off x="0" y="0"/>
          <a:ext cx="0" cy="0"/>
          <a:chOff x="0" y="0"/>
          <a:chExt cx="0" cy="0"/>
        </a:xfrm>
      </p:grpSpPr>
      <p:sp>
        <p:nvSpPr>
          <p:cNvPr id="42" name="Shape 42"/>
          <p:cNvSpPr/>
          <p:nvPr>
            <p:ph type="title"/>
          </p:nvPr>
        </p:nvSpPr>
        <p:spPr>
          <a:xfrm>
            <a:off x="669726" y="178593"/>
            <a:ext cx="7804548" cy="1518048"/>
          </a:xfrm>
          <a:prstGeom prst="rect">
            <a:avLst/>
          </a:prstGeom>
          <a:ln w="12700">
            <a:miter lim="400000"/>
          </a:ln>
        </p:spPr>
        <p:txBody>
          <a:bodyPr lIns="35718" tIns="35718" rIns="35718" bIns="35718" anchor="ctr">
            <a:normAutofit fontScale="100000" lnSpcReduction="0"/>
          </a:bodyPr>
          <a:lstStyle>
            <a:lvl1pPr algn="ctr" defTabSz="584200">
              <a:defRPr sz="4200">
                <a:solidFill>
                  <a:srgbClr val="FFFFFF"/>
                </a:solidFill>
                <a:uFillTx/>
                <a:latin typeface="Helvetica"/>
                <a:ea typeface="Helvetica"/>
                <a:cs typeface="Helvetica"/>
                <a:sym typeface="Helvetica"/>
              </a:defRPr>
            </a:lvl1pPr>
          </a:lstStyle>
          <a:p>
            <a:pPr lvl="0">
              <a:defRPr b="0" sz="1800">
                <a:solidFill>
                  <a:srgbClr val="000000"/>
                </a:solidFill>
              </a:defRPr>
            </a:pPr>
            <a:r>
              <a:rPr b="1" sz="4200">
                <a:solidFill>
                  <a:srgbClr val="FFFFFF"/>
                </a:solidFill>
              </a:rPr>
              <a:t>Title Text</a:t>
            </a:r>
          </a:p>
        </p:txBody>
      </p:sp>
      <p:sp>
        <p:nvSpPr>
          <p:cNvPr id="43" name="Shape 43"/>
          <p:cNvSpPr/>
          <p:nvPr>
            <p:ph type="body" idx="1"/>
          </p:nvPr>
        </p:nvSpPr>
        <p:spPr>
          <a:xfrm>
            <a:off x="669726" y="1821656"/>
            <a:ext cx="7804548" cy="4420196"/>
          </a:xfrm>
          <a:prstGeom prst="rect">
            <a:avLst/>
          </a:prstGeom>
          <a:ln w="12700">
            <a:miter lim="400000"/>
          </a:ln>
        </p:spPr>
        <p:txBody>
          <a:bodyPr lIns="35718" tIns="35718" rIns="35718" bIns="35718" anchor="ctr">
            <a:normAutofit fontScale="100000" lnSpcReduction="0"/>
          </a:bodyPr>
          <a:lstStyle>
            <a:lvl1pPr marL="304131" indent="-304131" defTabSz="584200">
              <a:spcBef>
                <a:spcPts val="4200"/>
              </a:spcBef>
              <a:buClrTx/>
              <a:buSzPct val="75000"/>
              <a:buFontTx/>
              <a:buChar char="•"/>
              <a:defRPr sz="2600">
                <a:solidFill>
                  <a:srgbClr val="FFFFFF"/>
                </a:solidFill>
                <a:uFillTx/>
                <a:latin typeface="Helvetica Light"/>
                <a:ea typeface="Helvetica Light"/>
                <a:cs typeface="Helvetica Light"/>
                <a:sym typeface="Helvetica Light"/>
              </a:defRPr>
            </a:lvl1pPr>
            <a:lvl2pPr marL="748631" indent="-304131" defTabSz="584200">
              <a:spcBef>
                <a:spcPts val="4200"/>
              </a:spcBef>
              <a:buClrTx/>
              <a:buSzPct val="75000"/>
              <a:buFontTx/>
              <a:buChar char="•"/>
              <a:defRPr sz="2600">
                <a:solidFill>
                  <a:srgbClr val="FFFFFF"/>
                </a:solidFill>
                <a:uFillTx/>
                <a:latin typeface="Helvetica Light"/>
                <a:ea typeface="Helvetica Light"/>
                <a:cs typeface="Helvetica Light"/>
                <a:sym typeface="Helvetica Light"/>
              </a:defRPr>
            </a:lvl2pPr>
            <a:lvl3pPr marL="1193131" indent="-304131" defTabSz="584200">
              <a:spcBef>
                <a:spcPts val="4200"/>
              </a:spcBef>
              <a:buClrTx/>
              <a:buSzPct val="75000"/>
              <a:buFontTx/>
              <a:buChar char="•"/>
              <a:defRPr sz="2600">
                <a:solidFill>
                  <a:srgbClr val="FFFFFF"/>
                </a:solidFill>
                <a:uFillTx/>
                <a:latin typeface="Helvetica Light"/>
                <a:ea typeface="Helvetica Light"/>
                <a:cs typeface="Helvetica Light"/>
                <a:sym typeface="Helvetica Light"/>
              </a:defRPr>
            </a:lvl3pPr>
            <a:lvl4pPr marL="1637631" indent="-304131" defTabSz="584200">
              <a:spcBef>
                <a:spcPts val="4200"/>
              </a:spcBef>
              <a:buClrTx/>
              <a:buSzPct val="75000"/>
              <a:buFontTx/>
              <a:buChar char="•"/>
              <a:defRPr sz="2600">
                <a:solidFill>
                  <a:srgbClr val="FFFFFF"/>
                </a:solidFill>
                <a:uFillTx/>
                <a:latin typeface="Helvetica Light"/>
                <a:ea typeface="Helvetica Light"/>
                <a:cs typeface="Helvetica Light"/>
                <a:sym typeface="Helvetica Light"/>
              </a:defRPr>
            </a:lvl4pPr>
            <a:lvl5pPr marL="2082131" indent="-304131" defTabSz="584200">
              <a:spcBef>
                <a:spcPts val="4200"/>
              </a:spcBef>
              <a:buClrTx/>
              <a:buSzPct val="75000"/>
              <a:buFontTx/>
              <a:buChar char="•"/>
              <a:defRPr sz="2600">
                <a:solidFill>
                  <a:srgbClr val="FFFFFF"/>
                </a:solidFill>
                <a:uFillTx/>
                <a:latin typeface="Helvetica Light"/>
                <a:ea typeface="Helvetica Light"/>
                <a:cs typeface="Helvetica Light"/>
                <a:sym typeface="Helvetica Light"/>
              </a:defRPr>
            </a:lvl5p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copy">
    <p:spTree>
      <p:nvGrpSpPr>
        <p:cNvPr id="1" name=""/>
        <p:cNvGrpSpPr/>
        <p:nvPr/>
      </p:nvGrpSpPr>
      <p:grpSpPr>
        <a:xfrm>
          <a:off x="0" y="0"/>
          <a:ext cx="0" cy="0"/>
          <a:chOff x="0" y="0"/>
          <a:chExt cx="0" cy="0"/>
        </a:xfrm>
      </p:grpSpPr>
      <p:grpSp>
        <p:nvGrpSpPr>
          <p:cNvPr id="47" name="Group 47"/>
          <p:cNvGrpSpPr/>
          <p:nvPr/>
        </p:nvGrpSpPr>
        <p:grpSpPr>
          <a:xfrm>
            <a:off x="0" y="1428750"/>
            <a:ext cx="9145589" cy="152400"/>
            <a:chOff x="0" y="0"/>
            <a:chExt cx="9145588" cy="152399"/>
          </a:xfrm>
        </p:grpSpPr>
        <p:sp>
          <p:nvSpPr>
            <p:cNvPr id="45" name="Shape 45"/>
            <p:cNvSpPr/>
            <p:nvPr/>
          </p:nvSpPr>
          <p:spPr>
            <a:xfrm>
              <a:off x="0" y="0"/>
              <a:ext cx="9145589" cy="74613"/>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p>
          </p:txBody>
        </p:sp>
        <p:sp>
          <p:nvSpPr>
            <p:cNvPr id="46" name="Shape 46"/>
            <p:cNvSpPr/>
            <p:nvPr/>
          </p:nvSpPr>
          <p:spPr>
            <a:xfrm>
              <a:off x="0" y="114299"/>
              <a:ext cx="9145589" cy="381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p>
          </p:txBody>
        </p:sp>
      </p:grpSp>
      <p:sp>
        <p:nvSpPr>
          <p:cNvPr id="48" name="Shape 48"/>
          <p:cNvSpPr/>
          <p:nvPr/>
        </p:nvSpPr>
        <p:spPr>
          <a:xfrm>
            <a:off x="6350" y="6477000"/>
            <a:ext cx="9055100" cy="0"/>
          </a:xfrm>
          <a:prstGeom prst="line">
            <a:avLst/>
          </a:prstGeom>
          <a:ln w="12700">
            <a:solidFill/>
            <a:round/>
          </a:ln>
        </p:spPr>
        <p:txBody>
          <a:bodyPr lIns="0" tIns="0" rIns="0" bIns="0" anchor="ctr"/>
          <a:lstStyle/>
          <a:p>
            <a:pPr lvl="0" defTabSz="457200">
              <a:buClrTx/>
              <a:defRPr sz="1200">
                <a:uFillTx/>
                <a:latin typeface="Helvetica"/>
                <a:ea typeface="Helvetica"/>
                <a:cs typeface="Helvetica"/>
                <a:sym typeface="Helvetica"/>
              </a:defRPr>
            </a:pPr>
          </a:p>
        </p:txBody>
      </p:sp>
      <p:sp>
        <p:nvSpPr>
          <p:cNvPr id="49" name="Shape 49"/>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800">
                <a:uFill>
                  <a:solidFill/>
                </a:uFill>
              </a:rPr>
              <a:t>© New</a:t>
            </a:r>
            <a:r>
              <a:rPr sz="800">
                <a:uFill>
                  <a:solidFill/>
                </a:uFill>
              </a:rPr>
              <a:t> </a:t>
            </a:r>
            <a:r>
              <a:rPr sz="800">
                <a:uFill>
                  <a:solidFill/>
                </a:uFill>
              </a:rPr>
              <a:t>Hope Town, 2012			Leadership Training School</a:t>
            </a:r>
          </a:p>
        </p:txBody>
      </p:sp>
      <p:pic>
        <p:nvPicPr>
          <p:cNvPr id="50" name="logo.png"/>
          <p:cNvPicPr/>
          <p:nvPr/>
        </p:nvPicPr>
        <p:blipFill>
          <a:blip r:embed="rId2">
            <a:extLst/>
          </a:blip>
          <a:stretch>
            <a:fillRect/>
          </a:stretch>
        </p:blipFill>
        <p:spPr>
          <a:xfrm>
            <a:off x="5810250" y="330200"/>
            <a:ext cx="3143250" cy="685800"/>
          </a:xfrm>
          <a:prstGeom prst="rect">
            <a:avLst/>
          </a:prstGeom>
          <a:ln w="12700">
            <a:miter lim="400000"/>
          </a:ln>
        </p:spPr>
      </p:pic>
      <p:sp>
        <p:nvSpPr>
          <p:cNvPr id="51" name="Shape 51"/>
          <p:cNvSpPr/>
          <p:nvPr>
            <p:ph type="title"/>
          </p:nvPr>
        </p:nvSpPr>
        <p:spPr>
          <a:xfrm>
            <a:off x="228600" y="0"/>
            <a:ext cx="6667500" cy="1371600"/>
          </a:xfrm>
          <a:prstGeom prst="rect">
            <a:avLst/>
          </a:prstGeom>
        </p:spPr>
        <p:txBody>
          <a:bodyPr/>
          <a:lstStyle/>
          <a:p>
            <a:pPr lvl="0">
              <a:defRPr b="0" sz="1800">
                <a:uFillTx/>
              </a:defRPr>
            </a:pPr>
            <a:r>
              <a:rPr b="1" sz="3200">
                <a:uFill>
                  <a:solidFill/>
                </a:uFill>
              </a:rPr>
              <a:t>Title Text</a:t>
            </a:r>
          </a:p>
        </p:txBody>
      </p:sp>
      <p:sp>
        <p:nvSpPr>
          <p:cNvPr id="52" name="Shape 52"/>
          <p:cNvSpPr/>
          <p:nvPr>
            <p:ph type="body" idx="1"/>
          </p:nvPr>
        </p:nvSpPr>
        <p:spPr>
          <a:prstGeom prst="rect">
            <a:avLst/>
          </a:prstGeom>
        </p:spPr>
        <p:txBody>
          <a:bodyPr/>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53" name="Shape 5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grpSp>
        <p:nvGrpSpPr>
          <p:cNvPr id="4" name="Group 4"/>
          <p:cNvGrpSpPr/>
          <p:nvPr/>
        </p:nvGrpSpPr>
        <p:grpSpPr>
          <a:xfrm>
            <a:off x="0" y="1428750"/>
            <a:ext cx="9145589" cy="152400"/>
            <a:chOff x="0" y="0"/>
            <a:chExt cx="9145588" cy="152399"/>
          </a:xfrm>
        </p:grpSpPr>
        <p:sp>
          <p:nvSpPr>
            <p:cNvPr id="2" name="Shape 2"/>
            <p:cNvSpPr/>
            <p:nvPr/>
          </p:nvSpPr>
          <p:spPr>
            <a:xfrm>
              <a:off x="0" y="0"/>
              <a:ext cx="9145589" cy="74613"/>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p>
          </p:txBody>
        </p:sp>
        <p:sp>
          <p:nvSpPr>
            <p:cNvPr id="3" name="Shape 3"/>
            <p:cNvSpPr/>
            <p:nvPr/>
          </p:nvSpPr>
          <p:spPr>
            <a:xfrm>
              <a:off x="0" y="114299"/>
              <a:ext cx="9145589" cy="381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p>
          </p:txBody>
        </p:sp>
      </p:grpSp>
      <p:sp>
        <p:nvSpPr>
          <p:cNvPr id="5" name="Shape 5"/>
          <p:cNvSpPr/>
          <p:nvPr/>
        </p:nvSpPr>
        <p:spPr>
          <a:xfrm>
            <a:off x="6350" y="6477000"/>
            <a:ext cx="9055100" cy="0"/>
          </a:xfrm>
          <a:prstGeom prst="line">
            <a:avLst/>
          </a:prstGeom>
          <a:ln w="12700">
            <a:solidFill/>
            <a:round/>
          </a:ln>
        </p:spPr>
        <p:txBody>
          <a:bodyPr lIns="0" tIns="0" rIns="0" bIns="0"/>
          <a:lstStyle/>
          <a:p>
            <a:pPr lvl="0" algn="ctr" defTabSz="457200">
              <a:spcBef>
                <a:spcPts val="1300"/>
              </a:spcBef>
              <a:buClrTx/>
              <a:defRPr sz="3300">
                <a:solidFill>
                  <a:srgbClr val="FFFFFF"/>
                </a:solidFill>
                <a:uFillTx/>
                <a:latin typeface="Helvetica"/>
                <a:ea typeface="Helvetica"/>
                <a:cs typeface="Helvetica"/>
                <a:sym typeface="Helvetica"/>
              </a:defRPr>
            </a:pPr>
          </a:p>
        </p:txBody>
      </p:sp>
      <p:sp>
        <p:nvSpPr>
          <p:cNvPr id="6" name="Shape 6"/>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uFillTx/>
              </a:defRPr>
            </a:pPr>
            <a:r>
              <a:rPr sz="800">
                <a:uFill>
                  <a:solidFill/>
                </a:uFill>
              </a:rPr>
              <a:t>© New</a:t>
            </a:r>
            <a:r>
              <a:rPr sz="800">
                <a:uFill>
                  <a:solidFill/>
                </a:uFill>
              </a:rPr>
              <a:t> </a:t>
            </a:r>
            <a:r>
              <a:rPr sz="800">
                <a:uFill>
                  <a:solidFill/>
                </a:uFill>
              </a:rPr>
              <a:t>Hope Town, 2015			Leadership Training School</a:t>
            </a:r>
          </a:p>
        </p:txBody>
      </p:sp>
      <p:pic>
        <p:nvPicPr>
          <p:cNvPr id="7" name="logo.png"/>
          <p:cNvPicPr/>
          <p:nvPr/>
        </p:nvPicPr>
        <p:blipFill>
          <a:blip r:embed="rId2">
            <a:extLst/>
          </a:blip>
          <a:stretch>
            <a:fillRect/>
          </a:stretch>
        </p:blipFill>
        <p:spPr>
          <a:xfrm>
            <a:off x="5810250" y="330200"/>
            <a:ext cx="3143250" cy="685800"/>
          </a:xfrm>
          <a:prstGeom prst="rect">
            <a:avLst/>
          </a:prstGeom>
          <a:ln w="12700">
            <a:miter lim="400000"/>
          </a:ln>
        </p:spPr>
      </p:pic>
      <p:sp>
        <p:nvSpPr>
          <p:cNvPr id="8" name="Shape 8"/>
          <p:cNvSpPr/>
          <p:nvPr>
            <p:ph type="title"/>
          </p:nvPr>
        </p:nvSpPr>
        <p:spPr>
          <a:xfrm>
            <a:off x="228600" y="0"/>
            <a:ext cx="6337300" cy="1371600"/>
          </a:xfrm>
          <a:prstGeom prst="rect">
            <a:avLst/>
          </a:prstGeom>
          <a:ln>
            <a:round/>
          </a:ln>
          <a:extLst>
            <a:ext uri="{C572A759-6A51-4108-AA02-DFA0A04FC94B}">
              <ma14:wrappingTextBoxFlag xmlns:ma14="http://schemas.microsoft.com/office/mac/drawingml/2011/main" val="1"/>
            </a:ext>
          </a:extLst>
        </p:spPr>
        <p:txBody>
          <a:bodyPr lIns="38100" tIns="38100" rIns="38100" bIns="38100" anchor="b"/>
          <a:lstStyle/>
          <a:p>
            <a:pPr lvl="0">
              <a:defRPr b="0" sz="1800">
                <a:uFillTx/>
              </a:defRPr>
            </a:pPr>
            <a:r>
              <a:rPr b="1" sz="3200">
                <a:uFill>
                  <a:solidFill/>
                </a:uFill>
              </a:rPr>
              <a:t>Title Text</a:t>
            </a:r>
          </a:p>
        </p:txBody>
      </p:sp>
      <p:sp>
        <p:nvSpPr>
          <p:cNvPr id="9" name="Shape 9"/>
          <p:cNvSpPr/>
          <p:nvPr>
            <p:ph type="body" idx="1"/>
          </p:nvPr>
        </p:nvSpPr>
        <p:spPr>
          <a:xfrm>
            <a:off x="685800" y="1981200"/>
            <a:ext cx="7772400" cy="4876800"/>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10" name="Shape 10"/>
          <p:cNvSpPr/>
          <p:nvPr>
            <p:ph type="sldNum" sz="quarter" idx="2"/>
          </p:nvPr>
        </p:nvSpPr>
        <p:spPr>
          <a:xfrm>
            <a:off x="8850014" y="6553275"/>
            <a:ext cx="201911" cy="187177"/>
          </a:xfrm>
          <a:prstGeom prst="rect">
            <a:avLst/>
          </a:prstGeom>
          <a:ln>
            <a:round/>
          </a:ln>
        </p:spPr>
        <p:txBody>
          <a:bodyPr wrap="none" lIns="38100" tIns="38100" rIns="38100" bIns="38100" anchor="ctr">
            <a:spAutoFit/>
          </a:bodyPr>
          <a:lstStyle>
            <a:lvl1pPr algn="r">
              <a:buClrTx/>
              <a:defRPr sz="8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spd="med" advClick="1"/>
  <p:txStyles>
    <p:titleStyle>
      <a:lvl1pPr>
        <a:defRPr b="1" sz="3200">
          <a:uFill>
            <a:solidFill/>
          </a:uFill>
          <a:latin typeface="+mn-lt"/>
          <a:ea typeface="+mn-ea"/>
          <a:cs typeface="+mn-cs"/>
          <a:sym typeface="Arial"/>
        </a:defRPr>
      </a:lvl1pPr>
      <a:lvl2pPr indent="228600">
        <a:defRPr b="1" sz="3200">
          <a:uFill>
            <a:solidFill/>
          </a:uFill>
          <a:latin typeface="+mn-lt"/>
          <a:ea typeface="+mn-ea"/>
          <a:cs typeface="+mn-cs"/>
          <a:sym typeface="Arial"/>
        </a:defRPr>
      </a:lvl2pPr>
      <a:lvl3pPr indent="457200">
        <a:defRPr b="1" sz="3200">
          <a:uFill>
            <a:solidFill/>
          </a:uFill>
          <a:latin typeface="+mn-lt"/>
          <a:ea typeface="+mn-ea"/>
          <a:cs typeface="+mn-cs"/>
          <a:sym typeface="Arial"/>
        </a:defRPr>
      </a:lvl3pPr>
      <a:lvl4pPr indent="685800">
        <a:defRPr b="1" sz="3200">
          <a:uFill>
            <a:solidFill/>
          </a:uFill>
          <a:latin typeface="+mn-lt"/>
          <a:ea typeface="+mn-ea"/>
          <a:cs typeface="+mn-cs"/>
          <a:sym typeface="Arial"/>
        </a:defRPr>
      </a:lvl4pPr>
      <a:lvl5pPr indent="914400">
        <a:defRPr b="1" sz="3200">
          <a:uFill>
            <a:solidFill/>
          </a:uFill>
          <a:latin typeface="+mn-lt"/>
          <a:ea typeface="+mn-ea"/>
          <a:cs typeface="+mn-cs"/>
          <a:sym typeface="Arial"/>
        </a:defRPr>
      </a:lvl5pPr>
      <a:lvl6pPr indent="1143000">
        <a:defRPr b="1" sz="3200">
          <a:uFill>
            <a:solidFill/>
          </a:uFill>
          <a:latin typeface="+mn-lt"/>
          <a:ea typeface="+mn-ea"/>
          <a:cs typeface="+mn-cs"/>
          <a:sym typeface="Arial"/>
        </a:defRPr>
      </a:lvl6pPr>
      <a:lvl7pPr indent="1371600">
        <a:defRPr b="1" sz="3200">
          <a:uFill>
            <a:solidFill/>
          </a:uFill>
          <a:latin typeface="+mn-lt"/>
          <a:ea typeface="+mn-ea"/>
          <a:cs typeface="+mn-cs"/>
          <a:sym typeface="Arial"/>
        </a:defRPr>
      </a:lvl7pPr>
      <a:lvl8pPr indent="1600200">
        <a:defRPr b="1" sz="3200">
          <a:uFill>
            <a:solidFill/>
          </a:uFill>
          <a:latin typeface="+mn-lt"/>
          <a:ea typeface="+mn-ea"/>
          <a:cs typeface="+mn-cs"/>
          <a:sym typeface="Arial"/>
        </a:defRPr>
      </a:lvl8pPr>
      <a:lvl9pPr indent="1828800">
        <a:defRPr b="1" sz="3200">
          <a:uFill>
            <a:solidFill/>
          </a:uFill>
          <a:latin typeface="+mn-lt"/>
          <a:ea typeface="+mn-ea"/>
          <a:cs typeface="+mn-cs"/>
          <a:sym typeface="Arial"/>
        </a:defRPr>
      </a:lvl9pPr>
    </p:titleStyle>
    <p:bodyStyle>
      <a:lvl1pPr marL="342900" indent="-342900">
        <a:spcBef>
          <a:spcPts val="500"/>
        </a:spcBef>
        <a:buClr>
          <a:srgbClr val="000000"/>
        </a:buClr>
        <a:buSzPct val="50000"/>
        <a:buFont typeface="Monotype Sorts"/>
        <a:buChar char=""/>
        <a:defRPr sz="2400">
          <a:uFill>
            <a:solidFill/>
          </a:uFill>
          <a:latin typeface="+mn-lt"/>
          <a:ea typeface="+mn-ea"/>
          <a:cs typeface="+mn-cs"/>
          <a:sym typeface="Arial"/>
        </a:defRPr>
      </a:lvl1pPr>
      <a:lvl2pPr marL="800100" indent="-342900">
        <a:spcBef>
          <a:spcPts val="500"/>
        </a:spcBef>
        <a:buClr>
          <a:srgbClr val="000000"/>
        </a:buClr>
        <a:buSzPct val="100000"/>
        <a:buFont typeface="Monotype Sorts"/>
        <a:buChar char=""/>
        <a:defRPr sz="2400">
          <a:uFill>
            <a:solidFill/>
          </a:uFill>
          <a:latin typeface="+mn-lt"/>
          <a:ea typeface="+mn-ea"/>
          <a:cs typeface="+mn-cs"/>
          <a:sym typeface="Arial"/>
        </a:defRPr>
      </a:lvl2pPr>
      <a:lvl3pPr marL="1219200" indent="-304800">
        <a:spcBef>
          <a:spcPts val="500"/>
        </a:spcBef>
        <a:buClr>
          <a:srgbClr val="000000"/>
        </a:buClr>
        <a:buSzPct val="100000"/>
        <a:buFont typeface="Monotype Sorts"/>
        <a:buChar char=""/>
        <a:defRPr sz="2400">
          <a:uFill>
            <a:solidFill/>
          </a:uFill>
          <a:latin typeface="+mn-lt"/>
          <a:ea typeface="+mn-ea"/>
          <a:cs typeface="+mn-cs"/>
          <a:sym typeface="Arial"/>
        </a:defRPr>
      </a:lvl3pPr>
      <a:lvl4pPr marL="1763485" indent="-391885">
        <a:spcBef>
          <a:spcPts val="500"/>
        </a:spcBef>
        <a:buClr>
          <a:srgbClr val="000000"/>
        </a:buClr>
        <a:buSzPct val="65000"/>
        <a:buFont typeface="Monotype Sorts"/>
        <a:buChar char=""/>
        <a:defRPr sz="2400">
          <a:uFill>
            <a:solidFill/>
          </a:uFill>
          <a:latin typeface="+mn-lt"/>
          <a:ea typeface="+mn-ea"/>
          <a:cs typeface="+mn-cs"/>
          <a:sym typeface="Arial"/>
        </a:defRPr>
      </a:lvl4pPr>
      <a:lvl5pPr marL="2220685" indent="-391885">
        <a:spcBef>
          <a:spcPts val="500"/>
        </a:spcBef>
        <a:buClr>
          <a:srgbClr val="000000"/>
        </a:buClr>
        <a:buSzPct val="100000"/>
        <a:buFont typeface="Monotype Sorts"/>
        <a:buChar char=""/>
        <a:defRPr sz="2400">
          <a:uFill>
            <a:solidFill/>
          </a:uFill>
          <a:latin typeface="+mn-lt"/>
          <a:ea typeface="+mn-ea"/>
          <a:cs typeface="+mn-cs"/>
          <a:sym typeface="Arial"/>
        </a:defRPr>
      </a:lvl5pPr>
      <a:lvl6pPr marL="3430814" indent="-979714">
        <a:spcBef>
          <a:spcPts val="500"/>
        </a:spcBef>
        <a:buClr>
          <a:srgbClr val="000000"/>
        </a:buClr>
        <a:buSzPct val="171000"/>
        <a:buFont typeface="Monotype Sorts"/>
        <a:buChar char=""/>
        <a:defRPr sz="2400">
          <a:uFill>
            <a:solidFill/>
          </a:uFill>
          <a:latin typeface="+mn-lt"/>
          <a:ea typeface="+mn-ea"/>
          <a:cs typeface="+mn-cs"/>
          <a:sym typeface="Arial"/>
        </a:defRPr>
      </a:lvl6pPr>
      <a:lvl7pPr marL="3786414" indent="-979714">
        <a:spcBef>
          <a:spcPts val="500"/>
        </a:spcBef>
        <a:buClr>
          <a:srgbClr val="000000"/>
        </a:buClr>
        <a:buSzPct val="171000"/>
        <a:buFont typeface="Monotype Sorts"/>
        <a:buChar char=""/>
        <a:defRPr sz="2400">
          <a:uFill>
            <a:solidFill/>
          </a:uFill>
          <a:latin typeface="+mn-lt"/>
          <a:ea typeface="+mn-ea"/>
          <a:cs typeface="+mn-cs"/>
          <a:sym typeface="Arial"/>
        </a:defRPr>
      </a:lvl7pPr>
      <a:lvl8pPr marL="4142014" indent="-979714">
        <a:spcBef>
          <a:spcPts val="500"/>
        </a:spcBef>
        <a:buClr>
          <a:srgbClr val="000000"/>
        </a:buClr>
        <a:buSzPct val="171000"/>
        <a:buFont typeface="Monotype Sorts"/>
        <a:buChar char=""/>
        <a:defRPr sz="2400">
          <a:uFill>
            <a:solidFill/>
          </a:uFill>
          <a:latin typeface="+mn-lt"/>
          <a:ea typeface="+mn-ea"/>
          <a:cs typeface="+mn-cs"/>
          <a:sym typeface="Arial"/>
        </a:defRPr>
      </a:lvl8pPr>
      <a:lvl9pPr marL="4497614" indent="-979714">
        <a:spcBef>
          <a:spcPts val="500"/>
        </a:spcBef>
        <a:buClr>
          <a:srgbClr val="000000"/>
        </a:buClr>
        <a:buSzPct val="171000"/>
        <a:buFont typeface="Monotype Sorts"/>
        <a:buChar char=""/>
        <a:defRPr sz="2400">
          <a:uFill>
            <a:solidFill/>
          </a:uFill>
          <a:latin typeface="+mn-lt"/>
          <a:ea typeface="+mn-ea"/>
          <a:cs typeface="+mn-cs"/>
          <a:sym typeface="Arial"/>
        </a:defRPr>
      </a:lvl9pPr>
    </p:bodyStyle>
    <p:otherStyle>
      <a:lvl1pPr algn="r">
        <a:defRPr sz="800">
          <a:solidFill>
            <a:schemeClr val="tx1"/>
          </a:solidFill>
          <a:uFill>
            <a:solidFill/>
          </a:uFill>
          <a:latin typeface="+mn-lt"/>
          <a:ea typeface="+mn-ea"/>
          <a:cs typeface="+mn-cs"/>
          <a:sym typeface="Arial"/>
        </a:defRPr>
      </a:lvl1pPr>
      <a:lvl2pPr algn="r">
        <a:defRPr sz="800">
          <a:solidFill>
            <a:schemeClr val="tx1"/>
          </a:solidFill>
          <a:uFill>
            <a:solidFill/>
          </a:uFill>
          <a:latin typeface="+mn-lt"/>
          <a:ea typeface="+mn-ea"/>
          <a:cs typeface="+mn-cs"/>
          <a:sym typeface="Arial"/>
        </a:defRPr>
      </a:lvl2pPr>
      <a:lvl3pPr algn="r">
        <a:defRPr sz="800">
          <a:solidFill>
            <a:schemeClr val="tx1"/>
          </a:solidFill>
          <a:uFill>
            <a:solidFill/>
          </a:uFill>
          <a:latin typeface="+mn-lt"/>
          <a:ea typeface="+mn-ea"/>
          <a:cs typeface="+mn-cs"/>
          <a:sym typeface="Arial"/>
        </a:defRPr>
      </a:lvl3pPr>
      <a:lvl4pPr algn="r">
        <a:defRPr sz="800">
          <a:solidFill>
            <a:schemeClr val="tx1"/>
          </a:solidFill>
          <a:uFill>
            <a:solidFill/>
          </a:uFill>
          <a:latin typeface="+mn-lt"/>
          <a:ea typeface="+mn-ea"/>
          <a:cs typeface="+mn-cs"/>
          <a:sym typeface="Arial"/>
        </a:defRPr>
      </a:lvl4pPr>
      <a:lvl5pPr algn="r">
        <a:defRPr sz="800">
          <a:solidFill>
            <a:schemeClr val="tx1"/>
          </a:solidFill>
          <a:uFill>
            <a:solidFill/>
          </a:uFill>
          <a:latin typeface="+mn-lt"/>
          <a:ea typeface="+mn-ea"/>
          <a:cs typeface="+mn-cs"/>
          <a:sym typeface="Arial"/>
        </a:defRPr>
      </a:lvl5pPr>
      <a:lvl6pPr algn="r">
        <a:defRPr sz="800">
          <a:solidFill>
            <a:schemeClr val="tx1"/>
          </a:solidFill>
          <a:uFill>
            <a:solidFill/>
          </a:uFill>
          <a:latin typeface="+mn-lt"/>
          <a:ea typeface="+mn-ea"/>
          <a:cs typeface="+mn-cs"/>
          <a:sym typeface="Arial"/>
        </a:defRPr>
      </a:lvl6pPr>
      <a:lvl7pPr algn="r">
        <a:defRPr sz="800">
          <a:solidFill>
            <a:schemeClr val="tx1"/>
          </a:solidFill>
          <a:uFill>
            <a:solidFill/>
          </a:uFill>
          <a:latin typeface="+mn-lt"/>
          <a:ea typeface="+mn-ea"/>
          <a:cs typeface="+mn-cs"/>
          <a:sym typeface="Arial"/>
        </a:defRPr>
      </a:lvl7pPr>
      <a:lvl8pPr algn="r">
        <a:defRPr sz="800">
          <a:solidFill>
            <a:schemeClr val="tx1"/>
          </a:solidFill>
          <a:uFill>
            <a:solidFill/>
          </a:uFill>
          <a:latin typeface="+mn-lt"/>
          <a:ea typeface="+mn-ea"/>
          <a:cs typeface="+mn-cs"/>
          <a:sym typeface="Arial"/>
        </a:defRPr>
      </a:lvl8pPr>
      <a:lvl9pPr algn="r">
        <a:defRPr sz="800">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800">
                <a:solidFill>
                  <a:srgbClr val="FFFFFF"/>
                </a:solidFill>
                <a:uFill>
                  <a:solidFill/>
                </a:uFill>
              </a:rPr>
            </a:fld>
          </a:p>
        </p:txBody>
      </p:sp>
      <p:sp>
        <p:nvSpPr>
          <p:cNvPr id="58" name="Shape 58"/>
          <p:cNvSpPr/>
          <p:nvPr>
            <p:ph type="body" idx="1"/>
          </p:nvPr>
        </p:nvSpPr>
        <p:spPr>
          <a:xfrm>
            <a:off x="4394200" y="850900"/>
            <a:ext cx="4622800" cy="1828800"/>
          </a:xfrm>
          <a:prstGeom prst="rect">
            <a:avLst/>
          </a:prstGeom>
        </p:spPr>
        <p:txBody>
          <a:bodyPr/>
          <a:lstStyle/>
          <a:p>
            <a:pPr lvl="0">
              <a:defRPr sz="1800">
                <a:solidFill>
                  <a:srgbClr val="000000"/>
                </a:solidFill>
                <a:uFillTx/>
              </a:defRPr>
            </a:pPr>
            <a:r>
              <a:rPr sz="2400">
                <a:solidFill>
                  <a:srgbClr val="FFFFFF"/>
                </a:solidFill>
                <a:uFill>
                  <a:solidFill>
                    <a:srgbClr val="FFFFFF"/>
                  </a:solidFill>
                </a:uFill>
              </a:rPr>
              <a:t>The Characteristics &amp; Heart</a:t>
            </a:r>
            <a:endParaRPr sz="2400">
              <a:solidFill>
                <a:srgbClr val="FFFFFF"/>
              </a:solidFill>
              <a:uFill>
                <a:solidFill>
                  <a:srgbClr val="FFFFFF"/>
                </a:solidFill>
              </a:uFill>
            </a:endParaRPr>
          </a:p>
          <a:p>
            <a:pPr lvl="0">
              <a:defRPr sz="1800">
                <a:solidFill>
                  <a:srgbClr val="000000"/>
                </a:solidFill>
                <a:uFillTx/>
              </a:defRPr>
            </a:pPr>
            <a:r>
              <a:rPr sz="2400">
                <a:solidFill>
                  <a:srgbClr val="FFFFFF"/>
                </a:solidFill>
                <a:uFill>
                  <a:solidFill>
                    <a:srgbClr val="FFFFFF"/>
                  </a:solidFill>
                </a:uFill>
              </a:rPr>
              <a:t> of Leadership</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prstGeom prst="rect">
            <a:avLst/>
          </a:prstGeom>
        </p:spPr>
        <p:txBody>
          <a:bodyPr/>
          <a:lstStyle/>
          <a:p>
            <a:pPr lvl="0">
              <a:defRPr b="0" sz="1800">
                <a:uFillTx/>
              </a:defRPr>
            </a:pPr>
            <a:r>
              <a:rPr b="1" sz="3200">
                <a:uFill>
                  <a:solidFill/>
                </a:uFill>
              </a:rPr>
              <a:t>What is a Leader? (characteristics)</a:t>
            </a:r>
          </a:p>
        </p:txBody>
      </p:sp>
      <p:sp>
        <p:nvSpPr>
          <p:cNvPr id="100" name="Shape 100"/>
          <p:cNvSpPr/>
          <p:nvPr>
            <p:ph type="body" idx="1"/>
          </p:nvPr>
        </p:nvSpPr>
        <p:spPr>
          <a:prstGeom prst="rect">
            <a:avLst/>
          </a:prstGeom>
        </p:spPr>
        <p:txBody>
          <a:bodyPr/>
          <a:lstStyle/>
          <a:p>
            <a:pPr lvl="0">
              <a:buClrTx/>
              <a:buSzPct val="100000"/>
              <a:buFontTx/>
              <a:buAutoNum type="arabicPeriod" startAt="4"/>
              <a:defRPr sz="1800">
                <a:uFillTx/>
              </a:defRPr>
            </a:pPr>
            <a:r>
              <a:rPr sz="2400">
                <a:uFill>
                  <a:solidFill/>
                </a:uFill>
              </a:rPr>
              <a:t>A leader is perceptive.  </a:t>
            </a:r>
            <a:endParaRPr sz="2400">
              <a:uFill>
                <a:solidFill/>
              </a:uFill>
            </a:endParaRPr>
          </a:p>
          <a:p>
            <a:pPr lvl="1">
              <a:defRPr sz="1800">
                <a:uFillTx/>
              </a:defRPr>
            </a:pPr>
            <a:r>
              <a:rPr b="1" sz="2000" u="sng">
                <a:uFill>
                  <a:solidFill/>
                </a:uFill>
              </a:rPr>
              <a:t>Perceptive defined</a:t>
            </a:r>
            <a:r>
              <a:rPr sz="2000">
                <a:uFill>
                  <a:solidFill/>
                </a:uFill>
              </a:rPr>
              <a:t>: Responsive to sensory stimulus (discerning); characterized by sympathetic understanding or insight</a:t>
            </a:r>
            <a:endParaRPr sz="2000">
              <a:uFill>
                <a:solidFill/>
              </a:uFill>
            </a:endParaRPr>
          </a:p>
          <a:p>
            <a:pPr lvl="1">
              <a:defRPr sz="1800">
                <a:uFillTx/>
              </a:defRPr>
            </a:pPr>
            <a:r>
              <a:rPr sz="2000">
                <a:uFill>
                  <a:solidFill/>
                </a:uFill>
              </a:rPr>
              <a:t>A leader sees not only the present but also the </a:t>
            </a:r>
            <a:r>
              <a:rPr b="1" sz="2000" u="sng">
                <a:uFill>
                  <a:solidFill/>
                </a:uFill>
              </a:rPr>
              <a:t>future</a:t>
            </a:r>
            <a:r>
              <a:rPr sz="2000">
                <a:uFill>
                  <a:solidFill/>
                </a:uFill>
              </a:rPr>
              <a:t> ... sees God given potential in others.</a:t>
            </a:r>
            <a:endParaRPr sz="2000">
              <a:uFill>
                <a:solidFill/>
              </a:uFill>
            </a:endParaRPr>
          </a:p>
          <a:p>
            <a:pPr lvl="0">
              <a:buClrTx/>
              <a:buSzPct val="100000"/>
              <a:buFontTx/>
              <a:buAutoNum type="arabicPeriod" startAt="5"/>
              <a:defRPr sz="1800">
                <a:uFillTx/>
              </a:defRPr>
            </a:pPr>
            <a:r>
              <a:rPr sz="2400">
                <a:uFill>
                  <a:solidFill/>
                </a:uFill>
              </a:rPr>
              <a:t>A leader is teachable</a:t>
            </a:r>
            <a:endParaRPr sz="2400">
              <a:uFill>
                <a:solidFill/>
              </a:uFill>
            </a:endParaRPr>
          </a:p>
          <a:p>
            <a:pPr lvl="1">
              <a:defRPr sz="1800">
                <a:uFillTx/>
              </a:defRPr>
            </a:pPr>
            <a:r>
              <a:rPr sz="2000">
                <a:uFill>
                  <a:solidFill/>
                </a:uFill>
              </a:rPr>
              <a:t>2 Peter 3:18 “But grow in the grace and knowledge of our Lord and Savior Jesus Christ.”</a:t>
            </a:r>
            <a:endParaRPr sz="2000">
              <a:uFill>
                <a:solidFill/>
              </a:uFill>
            </a:endParaRPr>
          </a:p>
          <a:p>
            <a:pPr lvl="1">
              <a:defRPr sz="1800">
                <a:uFillTx/>
              </a:defRPr>
            </a:pPr>
            <a:r>
              <a:rPr sz="2000">
                <a:uFill>
                  <a:solidFill/>
                </a:uFill>
              </a:rPr>
              <a:t>We should have a genuine desire to learn and grow! Never go to a meeting without paper and pen!</a:t>
            </a:r>
          </a:p>
        </p:txBody>
      </p:sp>
      <p:sp>
        <p:nvSpPr>
          <p:cNvPr id="101" name="Shape 101"/>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00">
                                            <p:bg/>
                                          </p:spTgt>
                                        </p:tgtEl>
                                        <p:attrNameLst>
                                          <p:attrName>style.visibility</p:attrName>
                                        </p:attrNameLst>
                                      </p:cBhvr>
                                      <p:to>
                                        <p:strVal val="visible"/>
                                      </p:to>
                                    </p:set>
                                    <p:animEffect filter="dissolve" transition="in">
                                      <p:cBhvr>
                                        <p:cTn id="7" dur="1000"/>
                                        <p:tgtEl>
                                          <p:spTgt spid="100">
                                            <p:bg/>
                                          </p:spTgt>
                                        </p:tgtEl>
                                      </p:cBhvr>
                                    </p:animEffect>
                                  </p:childTnLst>
                                </p:cTn>
                              </p:par>
                              <p:par>
                                <p:cTn id="8" presetClass="entr" presetSubtype="0" presetID="9" grpId="1" fill="hold">
                                  <p:stCondLst>
                                    <p:cond delay="0"/>
                                  </p:stCondLst>
                                  <p:iterate type="el" backwards="0">
                                    <p:tmAbs val="0"/>
                                  </p:iterate>
                                  <p:childTnLst>
                                    <p:set>
                                      <p:cBhvr>
                                        <p:cTn id="9" fill="hold"/>
                                        <p:tgtEl>
                                          <p:spTgt spid="100">
                                            <p:txEl>
                                              <p:pRg st="0" end="0"/>
                                            </p:txEl>
                                          </p:spTgt>
                                        </p:tgtEl>
                                        <p:attrNameLst>
                                          <p:attrName>style.visibility</p:attrName>
                                        </p:attrNameLst>
                                      </p:cBhvr>
                                      <p:to>
                                        <p:strVal val="visible"/>
                                      </p:to>
                                    </p:set>
                                    <p:animEffect filter="dissolve" transition="in">
                                      <p:cBhvr>
                                        <p:cTn id="10" dur="1000"/>
                                        <p:tgtEl>
                                          <p:spTgt spid="100">
                                            <p:txEl>
                                              <p:pRg st="0" end="0"/>
                                            </p:txEl>
                                          </p:spTgt>
                                        </p:tgtEl>
                                      </p:cBhvr>
                                    </p:animEffect>
                                  </p:childTnLst>
                                </p:cTn>
                              </p:par>
                            </p:childTnLst>
                          </p:cTn>
                        </p:par>
                        <p:par>
                          <p:cTn id="11" fill="hold">
                            <p:stCondLst>
                              <p:cond delay="1000"/>
                            </p:stCondLst>
                            <p:childTnLst>
                              <p:par>
                                <p:cTn id="12" nodeType="afterEffect" presetClass="entr" presetSubtype="0" presetID="9" grpId="1" fill="hold">
                                  <p:stCondLst>
                                    <p:cond delay="0"/>
                                  </p:stCondLst>
                                  <p:iterate type="el" backwards="0">
                                    <p:tmAbs val="0"/>
                                  </p:iterate>
                                  <p:childTnLst>
                                    <p:set>
                                      <p:cBhvr>
                                        <p:cTn id="13" fill="hold"/>
                                        <p:tgtEl>
                                          <p:spTgt spid="100">
                                            <p:txEl>
                                              <p:pRg st="1" end="1"/>
                                            </p:txEl>
                                          </p:spTgt>
                                        </p:tgtEl>
                                        <p:attrNameLst>
                                          <p:attrName>style.visibility</p:attrName>
                                        </p:attrNameLst>
                                      </p:cBhvr>
                                      <p:to>
                                        <p:strVal val="visible"/>
                                      </p:to>
                                    </p:set>
                                    <p:animEffect filter="dissolve" transition="in">
                                      <p:cBhvr>
                                        <p:cTn id="14" dur="1000"/>
                                        <p:tgtEl>
                                          <p:spTgt spid="10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9" grpId="1" fill="hold">
                                  <p:stCondLst>
                                    <p:cond delay="0"/>
                                  </p:stCondLst>
                                  <p:iterate type="el" backwards="0">
                                    <p:tmAbs val="0"/>
                                  </p:iterate>
                                  <p:childTnLst>
                                    <p:set>
                                      <p:cBhvr>
                                        <p:cTn id="18" fill="hold"/>
                                        <p:tgtEl>
                                          <p:spTgt spid="100">
                                            <p:txEl>
                                              <p:pRg st="2" end="2"/>
                                            </p:txEl>
                                          </p:spTgt>
                                        </p:tgtEl>
                                        <p:attrNameLst>
                                          <p:attrName>style.visibility</p:attrName>
                                        </p:attrNameLst>
                                      </p:cBhvr>
                                      <p:to>
                                        <p:strVal val="visible"/>
                                      </p:to>
                                    </p:set>
                                    <p:animEffect filter="dissolve" transition="in">
                                      <p:cBhvr>
                                        <p:cTn id="19" dur="1000"/>
                                        <p:tgtEl>
                                          <p:spTgt spid="10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9" grpId="1" fill="hold">
                                  <p:stCondLst>
                                    <p:cond delay="0"/>
                                  </p:stCondLst>
                                  <p:iterate type="el" backwards="0">
                                    <p:tmAbs val="0"/>
                                  </p:iterate>
                                  <p:childTnLst>
                                    <p:set>
                                      <p:cBhvr>
                                        <p:cTn id="23" fill="hold"/>
                                        <p:tgtEl>
                                          <p:spTgt spid="100">
                                            <p:txEl>
                                              <p:pRg st="3" end="3"/>
                                            </p:txEl>
                                          </p:spTgt>
                                        </p:tgtEl>
                                        <p:attrNameLst>
                                          <p:attrName>style.visibility</p:attrName>
                                        </p:attrNameLst>
                                      </p:cBhvr>
                                      <p:to>
                                        <p:strVal val="visible"/>
                                      </p:to>
                                    </p:set>
                                    <p:animEffect filter="dissolve" transition="in">
                                      <p:cBhvr>
                                        <p:cTn id="24" dur="1000"/>
                                        <p:tgtEl>
                                          <p:spTgt spid="10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9" grpId="1" fill="hold">
                                  <p:stCondLst>
                                    <p:cond delay="0"/>
                                  </p:stCondLst>
                                  <p:iterate type="el" backwards="0">
                                    <p:tmAbs val="0"/>
                                  </p:iterate>
                                  <p:childTnLst>
                                    <p:set>
                                      <p:cBhvr>
                                        <p:cTn id="28" fill="hold"/>
                                        <p:tgtEl>
                                          <p:spTgt spid="100">
                                            <p:txEl>
                                              <p:pRg st="4" end="4"/>
                                            </p:txEl>
                                          </p:spTgt>
                                        </p:tgtEl>
                                        <p:attrNameLst>
                                          <p:attrName>style.visibility</p:attrName>
                                        </p:attrNameLst>
                                      </p:cBhvr>
                                      <p:to>
                                        <p:strVal val="visible"/>
                                      </p:to>
                                    </p:set>
                                    <p:animEffect filter="dissolve" transition="in">
                                      <p:cBhvr>
                                        <p:cTn id="29" dur="1000"/>
                                        <p:tgtEl>
                                          <p:spTgt spid="10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9" grpId="1" fill="hold">
                                  <p:stCondLst>
                                    <p:cond delay="0"/>
                                  </p:stCondLst>
                                  <p:iterate type="el" backwards="0">
                                    <p:tmAbs val="0"/>
                                  </p:iterate>
                                  <p:childTnLst>
                                    <p:set>
                                      <p:cBhvr>
                                        <p:cTn id="33" fill="hold"/>
                                        <p:tgtEl>
                                          <p:spTgt spid="100">
                                            <p:txEl>
                                              <p:pRg st="5" end="5"/>
                                            </p:txEl>
                                          </p:spTgt>
                                        </p:tgtEl>
                                        <p:attrNameLst>
                                          <p:attrName>style.visibility</p:attrName>
                                        </p:attrNameLst>
                                      </p:cBhvr>
                                      <p:to>
                                        <p:strVal val="visible"/>
                                      </p:to>
                                    </p:set>
                                    <p:animEffect filter="dissolve" transition="in">
                                      <p:cBhvr>
                                        <p:cTn id="34" dur="1000"/>
                                        <p:tgtEl>
                                          <p:spTgt spid="10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prstGeom prst="rect">
            <a:avLst/>
          </a:prstGeom>
        </p:spPr>
        <p:txBody>
          <a:bodyPr/>
          <a:lstStyle/>
          <a:p>
            <a:pPr lvl="0">
              <a:defRPr b="0" sz="1800">
                <a:uFillTx/>
              </a:defRPr>
            </a:pPr>
            <a:r>
              <a:rPr b="1" sz="3200">
                <a:uFill>
                  <a:solidFill/>
                </a:uFill>
              </a:rPr>
              <a:t>What is a Leader? (characteristics)</a:t>
            </a:r>
          </a:p>
        </p:txBody>
      </p:sp>
      <p:sp>
        <p:nvSpPr>
          <p:cNvPr id="106" name="Shape 106"/>
          <p:cNvSpPr/>
          <p:nvPr>
            <p:ph type="body" idx="1"/>
          </p:nvPr>
        </p:nvSpPr>
        <p:spPr>
          <a:prstGeom prst="rect">
            <a:avLst/>
          </a:prstGeom>
        </p:spPr>
        <p:txBody>
          <a:bodyPr/>
          <a:lstStyle/>
          <a:p>
            <a:pPr lvl="0">
              <a:buClrTx/>
              <a:buSzPct val="100000"/>
              <a:buFontTx/>
              <a:buAutoNum type="arabicPeriod" startAt="6"/>
              <a:defRPr sz="1800">
                <a:uFillTx/>
              </a:defRPr>
            </a:pPr>
            <a:r>
              <a:rPr sz="2400">
                <a:uFill>
                  <a:solidFill/>
                </a:uFill>
              </a:rPr>
              <a:t>A leader is faithful</a:t>
            </a:r>
            <a:endParaRPr sz="2400">
              <a:uFill>
                <a:solidFill/>
              </a:uFill>
            </a:endParaRPr>
          </a:p>
          <a:p>
            <a:pPr lvl="1">
              <a:defRPr sz="1800">
                <a:uFillTx/>
              </a:defRPr>
            </a:pPr>
            <a:r>
              <a:rPr b="1" sz="2000">
                <a:uFill>
                  <a:solidFill/>
                </a:uFill>
              </a:rPr>
              <a:t>1 Corinth 4:1-2</a:t>
            </a:r>
            <a:r>
              <a:rPr sz="2000">
                <a:uFill>
                  <a:solidFill/>
                </a:uFill>
              </a:rPr>
              <a:t> “</a:t>
            </a:r>
            <a:r>
              <a:rPr baseline="31999" sz="2000">
                <a:uFill>
                  <a:solidFill/>
                </a:uFill>
              </a:rPr>
              <a:t>1</a:t>
            </a:r>
            <a:r>
              <a:rPr sz="2000">
                <a:uFill>
                  <a:solidFill/>
                </a:uFill>
              </a:rPr>
              <a:t>This is how one should regard us, as servants of Christ and stewards of the mysteries of God. </a:t>
            </a:r>
            <a:r>
              <a:rPr baseline="31999" sz="2000">
                <a:uFill>
                  <a:solidFill/>
                </a:uFill>
              </a:rPr>
              <a:t>2</a:t>
            </a:r>
            <a:r>
              <a:rPr b="1" sz="2000">
                <a:uFill>
                  <a:solidFill/>
                </a:uFill>
              </a:rPr>
              <a:t>Moreover, it is required of stewards that they be found trustworthy</a:t>
            </a:r>
            <a:r>
              <a:rPr sz="2000">
                <a:uFill>
                  <a:solidFill/>
                </a:uFill>
              </a:rPr>
              <a:t>”</a:t>
            </a:r>
            <a:endParaRPr sz="2000">
              <a:uFill>
                <a:solidFill/>
              </a:uFill>
            </a:endParaRPr>
          </a:p>
          <a:p>
            <a:pPr lvl="1">
              <a:defRPr sz="1800">
                <a:uFillTx/>
              </a:defRPr>
            </a:pPr>
            <a:r>
              <a:rPr sz="2000">
                <a:uFill>
                  <a:solidFill/>
                </a:uFill>
              </a:rPr>
              <a:t>faithful in </a:t>
            </a:r>
            <a:r>
              <a:rPr b="1" sz="3600">
                <a:solidFill>
                  <a:srgbClr val="FF4013"/>
                </a:solidFill>
                <a:uFill>
                  <a:solidFill>
                    <a:srgbClr val="FF4013"/>
                  </a:solidFill>
                </a:uFill>
              </a:rPr>
              <a:t>little</a:t>
            </a:r>
            <a:r>
              <a:rPr sz="3600">
                <a:solidFill>
                  <a:srgbClr val="FF4013"/>
                </a:solidFill>
                <a:uFill>
                  <a:solidFill>
                    <a:srgbClr val="FF4013"/>
                  </a:solidFill>
                </a:uFill>
              </a:rPr>
              <a:t> </a:t>
            </a:r>
            <a:r>
              <a:rPr b="1" sz="3600">
                <a:solidFill>
                  <a:srgbClr val="FF4013"/>
                </a:solidFill>
                <a:uFill>
                  <a:solidFill>
                    <a:srgbClr val="FF4013"/>
                  </a:solidFill>
                </a:uFill>
              </a:rPr>
              <a:t>things</a:t>
            </a:r>
            <a:r>
              <a:rPr sz="2000">
                <a:uFill>
                  <a:solidFill/>
                </a:uFill>
              </a:rPr>
              <a:t> (small responsibilities)</a:t>
            </a:r>
            <a:endParaRPr sz="2000">
              <a:uFill>
                <a:solidFill/>
              </a:uFill>
            </a:endParaRPr>
          </a:p>
          <a:p>
            <a:pPr lvl="1">
              <a:defRPr sz="1800">
                <a:uFillTx/>
              </a:defRPr>
            </a:pPr>
            <a:r>
              <a:rPr sz="2000">
                <a:uFill>
                  <a:solidFill/>
                </a:uFill>
              </a:rPr>
              <a:t>faithful in </a:t>
            </a:r>
            <a:r>
              <a:rPr b="1" sz="2400">
                <a:solidFill>
                  <a:srgbClr val="4D22B3"/>
                </a:solidFill>
                <a:uFill>
                  <a:solidFill>
                    <a:srgbClr val="4D22B3"/>
                  </a:solidFill>
                </a:uFill>
              </a:rPr>
              <a:t>another mans ministry</a:t>
            </a:r>
            <a:r>
              <a:rPr sz="2000">
                <a:uFill>
                  <a:solidFill/>
                </a:uFill>
              </a:rPr>
              <a:t> (serving others)</a:t>
            </a:r>
            <a:endParaRPr sz="2000">
              <a:uFill>
                <a:solidFill/>
              </a:uFill>
            </a:endParaRPr>
          </a:p>
          <a:p>
            <a:pPr lvl="1">
              <a:defRPr sz="1800">
                <a:uFillTx/>
              </a:defRPr>
            </a:pPr>
            <a:r>
              <a:rPr sz="2000">
                <a:uFill>
                  <a:solidFill/>
                </a:uFill>
              </a:rPr>
              <a:t>faithful in </a:t>
            </a:r>
            <a:r>
              <a:rPr b="1" sz="2000">
                <a:solidFill>
                  <a:srgbClr val="38571A"/>
                </a:solidFill>
                <a:uFill>
                  <a:solidFill>
                    <a:srgbClr val="38571A"/>
                  </a:solidFill>
                </a:uFill>
              </a:rPr>
              <a:t>finances</a:t>
            </a:r>
            <a:r>
              <a:rPr sz="2000">
                <a:uFill>
                  <a:solidFill/>
                </a:uFill>
              </a:rPr>
              <a:t> (100% belongs to Him)</a:t>
            </a:r>
            <a:endParaRPr sz="2000">
              <a:uFill>
                <a:solidFill/>
              </a:uFill>
            </a:endParaRPr>
          </a:p>
          <a:p>
            <a:pPr lvl="2">
              <a:defRPr>
                <a:uFillTx/>
              </a:defRPr>
            </a:pPr>
            <a:r>
              <a:rPr>
                <a:uFill>
                  <a:solidFill/>
                </a:uFill>
              </a:rPr>
              <a:t>Tithing, Pay your bills, Budget</a:t>
            </a:r>
          </a:p>
        </p:txBody>
      </p:sp>
      <p:sp>
        <p:nvSpPr>
          <p:cNvPr id="107" name="Shape 107"/>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06">
                                            <p:bg/>
                                          </p:spTgt>
                                        </p:tgtEl>
                                        <p:attrNameLst>
                                          <p:attrName>style.visibility</p:attrName>
                                        </p:attrNameLst>
                                      </p:cBhvr>
                                      <p:to>
                                        <p:strVal val="visible"/>
                                      </p:to>
                                    </p:set>
                                    <p:animEffect filter="dissolve" transition="in">
                                      <p:cBhvr>
                                        <p:cTn id="7" dur="500"/>
                                        <p:tgtEl>
                                          <p:spTgt spid="106">
                                            <p:bg/>
                                          </p:spTgt>
                                        </p:tgtEl>
                                      </p:cBhvr>
                                    </p:animEffect>
                                  </p:childTnLst>
                                </p:cTn>
                              </p:par>
                              <p:par>
                                <p:cTn id="8" presetClass="entr" presetSubtype="0" presetID="9" grpId="1" fill="hold">
                                  <p:stCondLst>
                                    <p:cond delay="0"/>
                                  </p:stCondLst>
                                  <p:iterate type="el" backwards="0">
                                    <p:tmAbs val="0"/>
                                  </p:iterate>
                                  <p:childTnLst>
                                    <p:set>
                                      <p:cBhvr>
                                        <p:cTn id="9" fill="hold"/>
                                        <p:tgtEl>
                                          <p:spTgt spid="106">
                                            <p:txEl>
                                              <p:pRg st="0" end="0"/>
                                            </p:txEl>
                                          </p:spTgt>
                                        </p:tgtEl>
                                        <p:attrNameLst>
                                          <p:attrName>style.visibility</p:attrName>
                                        </p:attrNameLst>
                                      </p:cBhvr>
                                      <p:to>
                                        <p:strVal val="visible"/>
                                      </p:to>
                                    </p:set>
                                    <p:animEffect filter="dissolve" transition="in">
                                      <p:cBhvr>
                                        <p:cTn id="10" dur="500"/>
                                        <p:tgtEl>
                                          <p:spTgt spid="106">
                                            <p:txEl>
                                              <p:pRg st="0" end="0"/>
                                            </p:txEl>
                                          </p:spTgt>
                                        </p:tgtEl>
                                      </p:cBhvr>
                                    </p:animEffect>
                                  </p:childTnLst>
                                </p:cTn>
                              </p:par>
                            </p:childTnLst>
                          </p:cTn>
                        </p:par>
                        <p:par>
                          <p:cTn id="11" fill="hold">
                            <p:stCondLst>
                              <p:cond delay="500"/>
                            </p:stCondLst>
                            <p:childTnLst>
                              <p:par>
                                <p:cTn id="12" nodeType="afterEffect" presetClass="entr" presetSubtype="0" presetID="9" grpId="1" fill="hold">
                                  <p:stCondLst>
                                    <p:cond delay="0"/>
                                  </p:stCondLst>
                                  <p:iterate type="el" backwards="0">
                                    <p:tmAbs val="0"/>
                                  </p:iterate>
                                  <p:childTnLst>
                                    <p:set>
                                      <p:cBhvr>
                                        <p:cTn id="13" fill="hold"/>
                                        <p:tgtEl>
                                          <p:spTgt spid="106">
                                            <p:txEl>
                                              <p:pRg st="1" end="1"/>
                                            </p:txEl>
                                          </p:spTgt>
                                        </p:tgtEl>
                                        <p:attrNameLst>
                                          <p:attrName>style.visibility</p:attrName>
                                        </p:attrNameLst>
                                      </p:cBhvr>
                                      <p:to>
                                        <p:strVal val="visible"/>
                                      </p:to>
                                    </p:set>
                                    <p:animEffect filter="dissolve" transition="in">
                                      <p:cBhvr>
                                        <p:cTn id="14" dur="500"/>
                                        <p:tgtEl>
                                          <p:spTgt spid="10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9" grpId="1" fill="hold">
                                  <p:stCondLst>
                                    <p:cond delay="0"/>
                                  </p:stCondLst>
                                  <p:iterate type="el" backwards="0">
                                    <p:tmAbs val="0"/>
                                  </p:iterate>
                                  <p:childTnLst>
                                    <p:set>
                                      <p:cBhvr>
                                        <p:cTn id="18" fill="hold"/>
                                        <p:tgtEl>
                                          <p:spTgt spid="106">
                                            <p:txEl>
                                              <p:pRg st="2" end="2"/>
                                            </p:txEl>
                                          </p:spTgt>
                                        </p:tgtEl>
                                        <p:attrNameLst>
                                          <p:attrName>style.visibility</p:attrName>
                                        </p:attrNameLst>
                                      </p:cBhvr>
                                      <p:to>
                                        <p:strVal val="visible"/>
                                      </p:to>
                                    </p:set>
                                    <p:animEffect filter="dissolve" transition="in">
                                      <p:cBhvr>
                                        <p:cTn id="19" dur="500"/>
                                        <p:tgtEl>
                                          <p:spTgt spid="10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9" grpId="1" fill="hold">
                                  <p:stCondLst>
                                    <p:cond delay="0"/>
                                  </p:stCondLst>
                                  <p:iterate type="el" backwards="0">
                                    <p:tmAbs val="0"/>
                                  </p:iterate>
                                  <p:childTnLst>
                                    <p:set>
                                      <p:cBhvr>
                                        <p:cTn id="23" fill="hold"/>
                                        <p:tgtEl>
                                          <p:spTgt spid="106">
                                            <p:txEl>
                                              <p:pRg st="3" end="3"/>
                                            </p:txEl>
                                          </p:spTgt>
                                        </p:tgtEl>
                                        <p:attrNameLst>
                                          <p:attrName>style.visibility</p:attrName>
                                        </p:attrNameLst>
                                      </p:cBhvr>
                                      <p:to>
                                        <p:strVal val="visible"/>
                                      </p:to>
                                    </p:set>
                                    <p:animEffect filter="dissolve" transition="in">
                                      <p:cBhvr>
                                        <p:cTn id="24" dur="500"/>
                                        <p:tgtEl>
                                          <p:spTgt spid="10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9" grpId="1" fill="hold">
                                  <p:stCondLst>
                                    <p:cond delay="0"/>
                                  </p:stCondLst>
                                  <p:iterate type="el" backwards="0">
                                    <p:tmAbs val="0"/>
                                  </p:iterate>
                                  <p:childTnLst>
                                    <p:set>
                                      <p:cBhvr>
                                        <p:cTn id="28" fill="hold"/>
                                        <p:tgtEl>
                                          <p:spTgt spid="106">
                                            <p:txEl>
                                              <p:pRg st="4" end="4"/>
                                            </p:txEl>
                                          </p:spTgt>
                                        </p:tgtEl>
                                        <p:attrNameLst>
                                          <p:attrName>style.visibility</p:attrName>
                                        </p:attrNameLst>
                                      </p:cBhvr>
                                      <p:to>
                                        <p:strVal val="visible"/>
                                      </p:to>
                                    </p:set>
                                    <p:animEffect filter="dissolve" transition="in">
                                      <p:cBhvr>
                                        <p:cTn id="29" dur="500"/>
                                        <p:tgtEl>
                                          <p:spTgt spid="106">
                                            <p:txEl>
                                              <p:pRg st="4" end="4"/>
                                            </p:txEl>
                                          </p:spTgt>
                                        </p:tgtEl>
                                      </p:cBhvr>
                                    </p:animEffect>
                                  </p:childTnLst>
                                </p:cTn>
                              </p:par>
                            </p:childTnLst>
                          </p:cTn>
                        </p:par>
                        <p:par>
                          <p:cTn id="30" fill="hold">
                            <p:stCondLst>
                              <p:cond delay="500"/>
                            </p:stCondLst>
                            <p:childTnLst>
                              <p:par>
                                <p:cTn id="31" nodeType="afterEffect" presetClass="entr" presetSubtype="0" presetID="9" grpId="1" fill="hold">
                                  <p:stCondLst>
                                    <p:cond delay="0"/>
                                  </p:stCondLst>
                                  <p:iterate type="el" backwards="0">
                                    <p:tmAbs val="0"/>
                                  </p:iterate>
                                  <p:childTnLst>
                                    <p:set>
                                      <p:cBhvr>
                                        <p:cTn id="32" fill="hold"/>
                                        <p:tgtEl>
                                          <p:spTgt spid="106">
                                            <p:txEl>
                                              <p:pRg st="5" end="5"/>
                                            </p:txEl>
                                          </p:spTgt>
                                        </p:tgtEl>
                                        <p:attrNameLst>
                                          <p:attrName>style.visibility</p:attrName>
                                        </p:attrNameLst>
                                      </p:cBhvr>
                                      <p:to>
                                        <p:strVal val="visible"/>
                                      </p:to>
                                    </p:set>
                                    <p:animEffect filter="dissolve" transition="in">
                                      <p:cBhvr>
                                        <p:cTn id="33" dur="500"/>
                                        <p:tgtEl>
                                          <p:spTgt spid="10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6"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b="0" sz="1800">
                <a:uFillTx/>
              </a:defRPr>
            </a:pPr>
            <a:r>
              <a:rPr b="1" sz="3200">
                <a:uFill>
                  <a:solidFill/>
                </a:uFill>
              </a:rPr>
              <a:t>What is a Leader? (characteristics)</a:t>
            </a:r>
          </a:p>
        </p:txBody>
      </p:sp>
      <p:sp>
        <p:nvSpPr>
          <p:cNvPr id="112" name="Shape 112"/>
          <p:cNvSpPr/>
          <p:nvPr>
            <p:ph type="body" idx="1"/>
          </p:nvPr>
        </p:nvSpPr>
        <p:spPr>
          <a:prstGeom prst="rect">
            <a:avLst/>
          </a:prstGeom>
        </p:spPr>
        <p:txBody>
          <a:bodyPr/>
          <a:lstStyle/>
          <a:p>
            <a:pPr lvl="0">
              <a:buClrTx/>
              <a:buSzPct val="100000"/>
              <a:buFontTx/>
              <a:buAutoNum type="arabicPeriod" startAt="7"/>
              <a:defRPr sz="1800">
                <a:uFillTx/>
              </a:defRPr>
            </a:pPr>
            <a:r>
              <a:rPr sz="2400">
                <a:uFill>
                  <a:solidFill/>
                </a:uFill>
              </a:rPr>
              <a:t>A leader is a reproducer!</a:t>
            </a:r>
            <a:endParaRPr sz="2400">
              <a:uFill>
                <a:solidFill/>
              </a:uFill>
            </a:endParaRPr>
          </a:p>
          <a:p>
            <a:pPr lvl="1">
              <a:defRPr sz="1800">
                <a:uFillTx/>
              </a:defRPr>
            </a:pPr>
            <a:r>
              <a:rPr sz="2000">
                <a:uFill>
                  <a:solidFill/>
                </a:uFill>
              </a:rPr>
              <a:t>Jesus was a great leader, </a:t>
            </a:r>
            <a:r>
              <a:rPr sz="2000" u="sng">
                <a:uFill>
                  <a:solidFill/>
                </a:uFill>
              </a:rPr>
              <a:t>not</a:t>
            </a:r>
            <a:r>
              <a:rPr sz="2000">
                <a:uFill>
                  <a:solidFill/>
                </a:uFill>
              </a:rPr>
              <a:t> because he had followers, but because he reproduced leaders!</a:t>
            </a:r>
            <a:endParaRPr sz="2000">
              <a:uFill>
                <a:solidFill/>
              </a:uFill>
            </a:endParaRPr>
          </a:p>
          <a:p>
            <a:pPr lvl="1">
              <a:defRPr sz="1800">
                <a:uFillTx/>
              </a:defRPr>
            </a:pPr>
            <a:r>
              <a:rPr sz="2000">
                <a:uFill>
                  <a:solidFill/>
                </a:uFill>
              </a:rPr>
              <a:t>Jesus reproduced </a:t>
            </a:r>
            <a:r>
              <a:rPr sz="2000" u="sng">
                <a:uFill>
                  <a:solidFill/>
                </a:uFill>
              </a:rPr>
              <a:t>himself</a:t>
            </a:r>
            <a:r>
              <a:rPr sz="2000">
                <a:uFill>
                  <a:solidFill/>
                </a:uFill>
              </a:rPr>
              <a:t>!</a:t>
            </a:r>
            <a:endParaRPr sz="2000">
              <a:uFill>
                <a:solidFill/>
              </a:uFill>
            </a:endParaRPr>
          </a:p>
          <a:p>
            <a:pPr lvl="1">
              <a:defRPr sz="1800">
                <a:uFillTx/>
              </a:defRPr>
            </a:pPr>
            <a:r>
              <a:rPr sz="2000">
                <a:uFill>
                  <a:solidFill/>
                </a:uFill>
              </a:rPr>
              <a:t>The mark of your leadership is: </a:t>
            </a:r>
            <a:endParaRPr sz="2000">
              <a:uFill>
                <a:solidFill/>
              </a:uFill>
            </a:endParaRPr>
          </a:p>
          <a:p>
            <a:pPr lvl="2" marL="1371600" indent="-457200">
              <a:defRPr>
                <a:uFillTx/>
              </a:defRPr>
            </a:pPr>
            <a:r>
              <a:rPr sz="3600">
                <a:uFill>
                  <a:solidFill/>
                </a:uFill>
              </a:rPr>
              <a:t>Are you reproducing Jesus in others?</a:t>
            </a:r>
            <a:endParaRPr sz="3600">
              <a:uFill>
                <a:solidFill/>
              </a:uFill>
            </a:endParaRPr>
          </a:p>
          <a:p>
            <a:pPr lvl="1">
              <a:defRPr sz="1800">
                <a:uFillTx/>
              </a:defRPr>
            </a:pPr>
            <a:r>
              <a:rPr sz="2000">
                <a:uFill>
                  <a:solidFill/>
                </a:uFill>
              </a:rPr>
              <a:t>Are you seeing </a:t>
            </a:r>
            <a:r>
              <a:rPr sz="2000" u="sng">
                <a:uFill>
                  <a:solidFill/>
                </a:uFill>
              </a:rPr>
              <a:t>new leaders</a:t>
            </a:r>
            <a:r>
              <a:rPr sz="2000">
                <a:uFill>
                  <a:solidFill/>
                </a:uFill>
              </a:rPr>
              <a:t> as a result of our ministry?</a:t>
            </a:r>
          </a:p>
        </p:txBody>
      </p:sp>
      <p:sp>
        <p:nvSpPr>
          <p:cNvPr id="113" name="Shape 113"/>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12">
                                            <p:bg/>
                                          </p:spTgt>
                                        </p:tgtEl>
                                        <p:attrNameLst>
                                          <p:attrName>style.visibility</p:attrName>
                                        </p:attrNameLst>
                                      </p:cBhvr>
                                      <p:to>
                                        <p:strVal val="visible"/>
                                      </p:to>
                                    </p:set>
                                    <p:animEffect filter="dissolve" transition="in">
                                      <p:cBhvr>
                                        <p:cTn id="7" dur="1000"/>
                                        <p:tgtEl>
                                          <p:spTgt spid="112">
                                            <p:bg/>
                                          </p:spTgt>
                                        </p:tgtEl>
                                      </p:cBhvr>
                                    </p:animEffect>
                                  </p:childTnLst>
                                </p:cTn>
                              </p:par>
                              <p:par>
                                <p:cTn id="8" presetClass="entr" presetSubtype="0" presetID="9" grpId="1" fill="hold">
                                  <p:stCondLst>
                                    <p:cond delay="0"/>
                                  </p:stCondLst>
                                  <p:iterate type="el" backwards="0">
                                    <p:tmAbs val="0"/>
                                  </p:iterate>
                                  <p:childTnLst>
                                    <p:set>
                                      <p:cBhvr>
                                        <p:cTn id="9" fill="hold"/>
                                        <p:tgtEl>
                                          <p:spTgt spid="112">
                                            <p:txEl>
                                              <p:pRg st="0" end="0"/>
                                            </p:txEl>
                                          </p:spTgt>
                                        </p:tgtEl>
                                        <p:attrNameLst>
                                          <p:attrName>style.visibility</p:attrName>
                                        </p:attrNameLst>
                                      </p:cBhvr>
                                      <p:to>
                                        <p:strVal val="visible"/>
                                      </p:to>
                                    </p:set>
                                    <p:animEffect filter="dissolve" transition="in">
                                      <p:cBhvr>
                                        <p:cTn id="10" dur="1000"/>
                                        <p:tgtEl>
                                          <p:spTgt spid="112">
                                            <p:txEl>
                                              <p:pRg st="0" end="0"/>
                                            </p:txEl>
                                          </p:spTgt>
                                        </p:tgtEl>
                                      </p:cBhvr>
                                    </p:animEffect>
                                  </p:childTnLst>
                                </p:cTn>
                              </p:par>
                            </p:childTnLst>
                          </p:cTn>
                        </p:par>
                        <p:par>
                          <p:cTn id="11" fill="hold">
                            <p:stCondLst>
                              <p:cond delay="1000"/>
                            </p:stCondLst>
                            <p:childTnLst>
                              <p:par>
                                <p:cTn id="12" nodeType="afterEffect" presetClass="entr" presetSubtype="0" presetID="9" grpId="1" fill="hold">
                                  <p:stCondLst>
                                    <p:cond delay="0"/>
                                  </p:stCondLst>
                                  <p:iterate type="el" backwards="0">
                                    <p:tmAbs val="0"/>
                                  </p:iterate>
                                  <p:childTnLst>
                                    <p:set>
                                      <p:cBhvr>
                                        <p:cTn id="13" fill="hold"/>
                                        <p:tgtEl>
                                          <p:spTgt spid="112">
                                            <p:txEl>
                                              <p:pRg st="1" end="1"/>
                                            </p:txEl>
                                          </p:spTgt>
                                        </p:tgtEl>
                                        <p:attrNameLst>
                                          <p:attrName>style.visibility</p:attrName>
                                        </p:attrNameLst>
                                      </p:cBhvr>
                                      <p:to>
                                        <p:strVal val="visible"/>
                                      </p:to>
                                    </p:set>
                                    <p:animEffect filter="dissolve" transition="in">
                                      <p:cBhvr>
                                        <p:cTn id="14" dur="1000"/>
                                        <p:tgtEl>
                                          <p:spTgt spid="1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9" grpId="1" fill="hold">
                                  <p:stCondLst>
                                    <p:cond delay="0"/>
                                  </p:stCondLst>
                                  <p:iterate type="el" backwards="0">
                                    <p:tmAbs val="0"/>
                                  </p:iterate>
                                  <p:childTnLst>
                                    <p:set>
                                      <p:cBhvr>
                                        <p:cTn id="18" fill="hold"/>
                                        <p:tgtEl>
                                          <p:spTgt spid="112">
                                            <p:txEl>
                                              <p:pRg st="2" end="2"/>
                                            </p:txEl>
                                          </p:spTgt>
                                        </p:tgtEl>
                                        <p:attrNameLst>
                                          <p:attrName>style.visibility</p:attrName>
                                        </p:attrNameLst>
                                      </p:cBhvr>
                                      <p:to>
                                        <p:strVal val="visible"/>
                                      </p:to>
                                    </p:set>
                                    <p:animEffect filter="dissolve" transition="in">
                                      <p:cBhvr>
                                        <p:cTn id="19" dur="1000"/>
                                        <p:tgtEl>
                                          <p:spTgt spid="1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9" grpId="1" fill="hold">
                                  <p:stCondLst>
                                    <p:cond delay="0"/>
                                  </p:stCondLst>
                                  <p:iterate type="el" backwards="0">
                                    <p:tmAbs val="0"/>
                                  </p:iterate>
                                  <p:childTnLst>
                                    <p:set>
                                      <p:cBhvr>
                                        <p:cTn id="23" fill="hold"/>
                                        <p:tgtEl>
                                          <p:spTgt spid="112">
                                            <p:txEl>
                                              <p:pRg st="3" end="3"/>
                                            </p:txEl>
                                          </p:spTgt>
                                        </p:tgtEl>
                                        <p:attrNameLst>
                                          <p:attrName>style.visibility</p:attrName>
                                        </p:attrNameLst>
                                      </p:cBhvr>
                                      <p:to>
                                        <p:strVal val="visible"/>
                                      </p:to>
                                    </p:set>
                                    <p:animEffect filter="dissolve" transition="in">
                                      <p:cBhvr>
                                        <p:cTn id="24" dur="1000"/>
                                        <p:tgtEl>
                                          <p:spTgt spid="1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9" grpId="1" fill="hold">
                                  <p:stCondLst>
                                    <p:cond delay="0"/>
                                  </p:stCondLst>
                                  <p:iterate type="el" backwards="0">
                                    <p:tmAbs val="0"/>
                                  </p:iterate>
                                  <p:childTnLst>
                                    <p:set>
                                      <p:cBhvr>
                                        <p:cTn id="28" fill="hold"/>
                                        <p:tgtEl>
                                          <p:spTgt spid="112">
                                            <p:txEl>
                                              <p:pRg st="4" end="4"/>
                                            </p:txEl>
                                          </p:spTgt>
                                        </p:tgtEl>
                                        <p:attrNameLst>
                                          <p:attrName>style.visibility</p:attrName>
                                        </p:attrNameLst>
                                      </p:cBhvr>
                                      <p:to>
                                        <p:strVal val="visible"/>
                                      </p:to>
                                    </p:set>
                                    <p:animEffect filter="dissolve" transition="in">
                                      <p:cBhvr>
                                        <p:cTn id="29" dur="1000"/>
                                        <p:tgtEl>
                                          <p:spTgt spid="1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9" grpId="1" fill="hold">
                                  <p:stCondLst>
                                    <p:cond delay="0"/>
                                  </p:stCondLst>
                                  <p:iterate type="el" backwards="0">
                                    <p:tmAbs val="0"/>
                                  </p:iterate>
                                  <p:childTnLst>
                                    <p:set>
                                      <p:cBhvr>
                                        <p:cTn id="33" fill="hold"/>
                                        <p:tgtEl>
                                          <p:spTgt spid="112">
                                            <p:txEl>
                                              <p:pRg st="5" end="5"/>
                                            </p:txEl>
                                          </p:spTgt>
                                        </p:tgtEl>
                                        <p:attrNameLst>
                                          <p:attrName>style.visibility</p:attrName>
                                        </p:attrNameLst>
                                      </p:cBhvr>
                                      <p:to>
                                        <p:strVal val="visible"/>
                                      </p:to>
                                    </p:set>
                                    <p:animEffect filter="dissolve" transition="in">
                                      <p:cBhvr>
                                        <p:cTn id="34" dur="1000"/>
                                        <p:tgtEl>
                                          <p:spTgt spid="11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2"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 name="droppedImage.png"/>
          <p:cNvPicPr/>
          <p:nvPr/>
        </p:nvPicPr>
        <p:blipFill>
          <a:blip r:embed="rId2">
            <a:extLst/>
          </a:blip>
          <a:stretch>
            <a:fillRect/>
          </a:stretch>
        </p:blipFill>
        <p:spPr>
          <a:xfrm>
            <a:off x="977900" y="1016000"/>
            <a:ext cx="3733800" cy="5610902"/>
          </a:xfrm>
          <a:prstGeom prst="rect">
            <a:avLst/>
          </a:prstGeom>
          <a:ln w="12700">
            <a:miter lim="400000"/>
          </a:ln>
        </p:spPr>
      </p:pic>
      <p:sp>
        <p:nvSpPr>
          <p:cNvPr id="118" name="Shape 118"/>
          <p:cNvSpPr/>
          <p:nvPr/>
        </p:nvSpPr>
        <p:spPr>
          <a:xfrm>
            <a:off x="228600" y="0"/>
            <a:ext cx="6667500" cy="1371600"/>
          </a:xfrm>
          <a:prstGeom prst="rect">
            <a:avLst/>
          </a:prstGeom>
          <a:ln>
            <a:round/>
          </a:ln>
          <a:extLst>
            <a:ext uri="{C572A759-6A51-4108-AA02-DFA0A04FC94B}">
              <ma14:wrappingTextBoxFlag xmlns:ma14="http://schemas.microsoft.com/office/mac/drawingml/2011/main" val="1"/>
            </a:ext>
          </a:extLst>
        </p:spPr>
        <p:txBody>
          <a:bodyPr lIns="38100" tIns="38100" rIns="38100" bIns="38100" anchor="b"/>
          <a:lstStyle>
            <a:lvl1pPr>
              <a:defRPr b="1" sz="3200"/>
            </a:lvl1pPr>
          </a:lstStyle>
          <a:p>
            <a:pPr lvl="0">
              <a:defRPr b="0" sz="1800">
                <a:uFillTx/>
              </a:defRPr>
            </a:pPr>
            <a:r>
              <a:rPr b="1" sz="3200">
                <a:uFill>
                  <a:solidFill/>
                </a:uFill>
              </a:rPr>
              <a:t>Break Time</a:t>
            </a:r>
          </a:p>
        </p:txBody>
      </p:sp>
      <p:sp>
        <p:nvSpPr>
          <p:cNvPr id="119" name="Shape 119"/>
          <p:cNvSpPr/>
          <p:nvPr/>
        </p:nvSpPr>
        <p:spPr>
          <a:xfrm>
            <a:off x="4140200" y="2743200"/>
            <a:ext cx="3949700" cy="2755900"/>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p>
            <a:pPr lvl="0" algn="ctr">
              <a:spcBef>
                <a:spcPts val="500"/>
              </a:spcBef>
              <a:buFont typeface="Monotype Sorts"/>
              <a:defRPr sz="1800">
                <a:uFillTx/>
              </a:defRPr>
            </a:pPr>
            <a:endParaRPr sz="2400">
              <a:uFill>
                <a:solidFill/>
              </a:uFill>
            </a:endParaRPr>
          </a:p>
          <a:p>
            <a:pPr lvl="0" algn="ctr">
              <a:spcBef>
                <a:spcPts val="500"/>
              </a:spcBef>
              <a:buFont typeface="Monotype Sorts"/>
              <a:defRPr sz="1800">
                <a:uFillTx/>
              </a:defRPr>
            </a:pPr>
            <a:r>
              <a:rPr sz="2400">
                <a:uFill>
                  <a:solidFill/>
                </a:uFill>
              </a:rPr>
              <a:t>Be back in </a:t>
            </a:r>
            <a:endParaRPr sz="2400">
              <a:uFill>
                <a:solidFill/>
              </a:uFill>
            </a:endParaRPr>
          </a:p>
          <a:p>
            <a:pPr lvl="0" algn="ctr">
              <a:spcBef>
                <a:spcPts val="500"/>
              </a:spcBef>
              <a:buFont typeface="Monotype Sorts"/>
              <a:defRPr sz="1800">
                <a:uFillTx/>
              </a:defRPr>
            </a:pPr>
            <a:r>
              <a:rPr b="1" sz="2400" u="sng">
                <a:uFill>
                  <a:solidFill/>
                </a:uFill>
              </a:rPr>
              <a:t>10</a:t>
            </a:r>
            <a:r>
              <a:rPr sz="2400">
                <a:uFill>
                  <a:solidFill/>
                </a:uFill>
              </a:rPr>
              <a:t> minutes!</a:t>
            </a:r>
          </a:p>
        </p:txBody>
      </p:sp>
      <p:sp>
        <p:nvSpPr>
          <p:cNvPr id="120" name="Shape 120"/>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lvl="0">
              <a:defRPr b="0" sz="1800">
                <a:uFillTx/>
              </a:defRPr>
            </a:pPr>
            <a:r>
              <a:rPr b="1" sz="3200">
                <a:uFill>
                  <a:solidFill/>
                </a:uFill>
              </a:rPr>
              <a:t>Characteristics of Leadership, Part 1 Review</a:t>
            </a:r>
          </a:p>
        </p:txBody>
      </p:sp>
      <p:sp>
        <p:nvSpPr>
          <p:cNvPr id="123" name="Shape 123"/>
          <p:cNvSpPr/>
          <p:nvPr>
            <p:ph type="body" idx="1"/>
          </p:nvPr>
        </p:nvSpPr>
        <p:spPr>
          <a:prstGeom prst="rect">
            <a:avLst/>
          </a:prstGeom>
        </p:spPr>
        <p:txBody>
          <a:bodyPr/>
          <a:lstStyle/>
          <a:p>
            <a:pPr lvl="0">
              <a:defRPr sz="1800">
                <a:uFillTx/>
              </a:defRPr>
            </a:pPr>
            <a:r>
              <a:rPr sz="2400">
                <a:uFill>
                  <a:solidFill/>
                </a:uFill>
              </a:rPr>
              <a:t>Basis of Leadership - Ephesians 4:11-12</a:t>
            </a:r>
            <a:endParaRPr sz="2400">
              <a:uFill>
                <a:solidFill/>
              </a:uFill>
            </a:endParaRPr>
          </a:p>
          <a:p>
            <a:pPr lvl="1">
              <a:defRPr sz="1800">
                <a:uFillTx/>
              </a:defRPr>
            </a:pPr>
            <a:r>
              <a:rPr sz="2000">
                <a:uFill>
                  <a:solidFill/>
                </a:uFill>
              </a:rPr>
              <a:t>Leaders (Pastors) “... equip the saints”</a:t>
            </a:r>
            <a:endParaRPr sz="2000">
              <a:uFill>
                <a:solidFill/>
              </a:uFill>
            </a:endParaRPr>
          </a:p>
          <a:p>
            <a:pPr lvl="0">
              <a:defRPr sz="1800">
                <a:uFillTx/>
              </a:defRPr>
            </a:pPr>
            <a:r>
              <a:rPr sz="2400">
                <a:uFill>
                  <a:solidFill/>
                </a:uFill>
              </a:rPr>
              <a:t>What is a Leader? (characteristics)</a:t>
            </a:r>
            <a:endParaRPr sz="2400">
              <a:uFill>
                <a:solidFill/>
              </a:uFill>
            </a:endParaRPr>
          </a:p>
          <a:p>
            <a:pPr lvl="1">
              <a:buClrTx/>
              <a:buAutoNum type="arabicPeriod" startAt="1"/>
              <a:defRPr sz="1800">
                <a:uFillTx/>
              </a:defRPr>
            </a:pPr>
            <a:r>
              <a:rPr sz="2000">
                <a:uFill>
                  <a:solidFill/>
                </a:uFill>
              </a:rPr>
              <a:t>A man or woman of the word and prayer</a:t>
            </a:r>
            <a:endParaRPr sz="2000">
              <a:uFill>
                <a:solidFill/>
              </a:uFill>
            </a:endParaRPr>
          </a:p>
          <a:p>
            <a:pPr lvl="1">
              <a:buClrTx/>
              <a:buAutoNum type="arabicPeriod" startAt="1"/>
              <a:defRPr sz="1800">
                <a:uFillTx/>
              </a:defRPr>
            </a:pPr>
            <a:r>
              <a:rPr sz="2000">
                <a:uFill>
                  <a:solidFill/>
                </a:uFill>
              </a:rPr>
              <a:t>A lover</a:t>
            </a:r>
            <a:endParaRPr sz="2000">
              <a:uFill>
                <a:solidFill/>
              </a:uFill>
            </a:endParaRPr>
          </a:p>
          <a:p>
            <a:pPr lvl="1">
              <a:buClrTx/>
              <a:buAutoNum type="arabicPeriod" startAt="1"/>
              <a:defRPr sz="1800">
                <a:uFillTx/>
              </a:defRPr>
            </a:pPr>
            <a:r>
              <a:rPr sz="2000">
                <a:uFill>
                  <a:solidFill/>
                </a:uFill>
              </a:rPr>
              <a:t>A disciplined individual</a:t>
            </a:r>
            <a:endParaRPr sz="2000">
              <a:uFill>
                <a:solidFill/>
              </a:uFill>
            </a:endParaRPr>
          </a:p>
          <a:p>
            <a:pPr lvl="1">
              <a:buClrTx/>
              <a:buAutoNum type="arabicPeriod" startAt="1"/>
              <a:defRPr sz="1800">
                <a:uFillTx/>
              </a:defRPr>
            </a:pPr>
            <a:r>
              <a:rPr sz="2000">
                <a:uFill>
                  <a:solidFill/>
                </a:uFill>
              </a:rPr>
              <a:t>Perceptive</a:t>
            </a:r>
            <a:endParaRPr sz="2000">
              <a:uFill>
                <a:solidFill/>
              </a:uFill>
            </a:endParaRPr>
          </a:p>
          <a:p>
            <a:pPr lvl="1">
              <a:buClrTx/>
              <a:buAutoNum type="arabicPeriod" startAt="1"/>
              <a:defRPr sz="1800">
                <a:uFillTx/>
              </a:defRPr>
            </a:pPr>
            <a:r>
              <a:rPr sz="2000">
                <a:uFill>
                  <a:solidFill/>
                </a:uFill>
              </a:rPr>
              <a:t>Teachable</a:t>
            </a:r>
            <a:endParaRPr sz="2000">
              <a:uFill>
                <a:solidFill/>
              </a:uFill>
            </a:endParaRPr>
          </a:p>
          <a:p>
            <a:pPr lvl="1">
              <a:buClrTx/>
              <a:buAutoNum type="arabicPeriod" startAt="1"/>
              <a:defRPr sz="1800">
                <a:uFillTx/>
              </a:defRPr>
            </a:pPr>
            <a:r>
              <a:rPr sz="2000">
                <a:uFill>
                  <a:solidFill/>
                </a:uFill>
              </a:rPr>
              <a:t>Faithful</a:t>
            </a:r>
            <a:endParaRPr sz="2000">
              <a:uFill>
                <a:solidFill/>
              </a:uFill>
            </a:endParaRPr>
          </a:p>
          <a:p>
            <a:pPr lvl="1">
              <a:buClrTx/>
              <a:buAutoNum type="arabicPeriod" startAt="1"/>
              <a:defRPr sz="1800">
                <a:uFillTx/>
              </a:defRPr>
            </a:pPr>
            <a:r>
              <a:rPr sz="2000">
                <a:uFill>
                  <a:solidFill/>
                </a:uFill>
              </a:rPr>
              <a:t>A Reproducer</a:t>
            </a:r>
          </a:p>
        </p:txBody>
      </p:sp>
      <p:sp>
        <p:nvSpPr>
          <p:cNvPr id="124" name="Shape 124"/>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shutterstock_11733031.jpg"/>
          <p:cNvPicPr/>
          <p:nvPr/>
        </p:nvPicPr>
        <p:blipFill>
          <a:blip r:embed="rId2">
            <a:extLst/>
          </a:blip>
          <a:stretch>
            <a:fillRect/>
          </a:stretch>
        </p:blipFill>
        <p:spPr>
          <a:xfrm>
            <a:off x="0" y="1066800"/>
            <a:ext cx="9159907" cy="5411391"/>
          </a:xfrm>
          <a:prstGeom prst="rect">
            <a:avLst/>
          </a:prstGeom>
          <a:ln w="12700">
            <a:miter lim="400000"/>
          </a:ln>
        </p:spPr>
      </p:pic>
      <p:sp>
        <p:nvSpPr>
          <p:cNvPr id="127" name="Shape 127"/>
          <p:cNvSpPr/>
          <p:nvPr>
            <p:ph type="title"/>
          </p:nvPr>
        </p:nvSpPr>
        <p:spPr>
          <a:xfrm>
            <a:off x="1320800" y="1485900"/>
            <a:ext cx="6502400" cy="1371600"/>
          </a:xfrm>
          <a:prstGeom prst="rect">
            <a:avLst/>
          </a:prstGeom>
        </p:spPr>
        <p:txBody>
          <a:bodyPr/>
          <a:lstStyle>
            <a:lvl1pPr algn="ctr"/>
          </a:lstStyle>
          <a:p>
            <a:pPr lvl="0">
              <a:defRPr b="0" sz="1800">
                <a:uFillTx/>
              </a:defRPr>
            </a:pPr>
            <a:r>
              <a:rPr b="1" sz="3000">
                <a:uFill>
                  <a:solidFill/>
                </a:uFill>
              </a:rPr>
              <a:t>A Good Shepherd</a:t>
            </a:r>
          </a:p>
        </p:txBody>
      </p:sp>
    </p:spTree>
  </p:cSld>
  <p:clrMapOvr>
    <a:masterClrMapping/>
  </p:clrMapOvr>
  <p:transition spd="slow"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228600" y="0"/>
            <a:ext cx="6489700" cy="1371600"/>
          </a:xfrm>
          <a:prstGeom prst="rect">
            <a:avLst/>
          </a:prstGeom>
        </p:spPr>
        <p:txBody>
          <a:bodyPr/>
          <a:lstStyle/>
          <a:p>
            <a:pPr lvl="0">
              <a:defRPr b="0" sz="1800">
                <a:uFillTx/>
              </a:defRPr>
            </a:pPr>
            <a:r>
              <a:rPr b="1" sz="3000">
                <a:uFill>
                  <a:solidFill/>
                </a:uFill>
              </a:rPr>
              <a:t>The Leader’s Heart</a:t>
            </a:r>
          </a:p>
        </p:txBody>
      </p:sp>
      <p:sp>
        <p:nvSpPr>
          <p:cNvPr id="130" name="Shape 130"/>
          <p:cNvSpPr/>
          <p:nvPr>
            <p:ph type="body" idx="1"/>
          </p:nvPr>
        </p:nvSpPr>
        <p:spPr>
          <a:prstGeom prst="rect">
            <a:avLst/>
          </a:prstGeom>
        </p:spPr>
        <p:txBody>
          <a:bodyPr/>
          <a:lstStyle/>
          <a:p>
            <a:pPr lvl="0">
              <a:defRPr sz="1800">
                <a:uFillTx/>
              </a:defRPr>
            </a:pPr>
            <a:r>
              <a:rPr sz="2200">
                <a:uFill>
                  <a:solidFill/>
                </a:uFill>
              </a:rPr>
              <a:t>As leaders, our expression of love to God goes beyond the singing and clapping to </a:t>
            </a:r>
            <a:r>
              <a:rPr sz="2200" u="sng">
                <a:uFill>
                  <a:solidFill/>
                </a:uFill>
              </a:rPr>
              <a:t>taking care of the sheep!</a:t>
            </a:r>
            <a:endParaRPr sz="2200" u="sng">
              <a:uFill>
                <a:solidFill/>
              </a:uFill>
            </a:endParaRPr>
          </a:p>
          <a:p>
            <a:pPr lvl="1">
              <a:defRPr>
                <a:uFillTx/>
              </a:defRPr>
            </a:pPr>
            <a:r>
              <a:rPr b="1">
                <a:uFill>
                  <a:solidFill/>
                </a:uFill>
              </a:rPr>
              <a:t>John 21: 14-17</a:t>
            </a:r>
            <a:r>
              <a:rPr>
                <a:uFill>
                  <a:solidFill/>
                </a:uFill>
              </a:rPr>
              <a:t>, “Do you love me ... shepherd my sheep.”</a:t>
            </a:r>
            <a:endParaRPr>
              <a:uFill>
                <a:solidFill/>
              </a:uFill>
            </a:endParaRPr>
          </a:p>
          <a:p>
            <a:pPr lvl="1">
              <a:defRPr>
                <a:uFillTx/>
              </a:defRPr>
            </a:pPr>
            <a:r>
              <a:rPr b="1">
                <a:uFill>
                  <a:solidFill/>
                </a:uFill>
              </a:rPr>
              <a:t>Matt. 9:35-38</a:t>
            </a:r>
            <a:r>
              <a:rPr>
                <a:uFill>
                  <a:solidFill/>
                </a:uFill>
              </a:rPr>
              <a:t>, “They were like sheep without a shepherd.”</a:t>
            </a:r>
            <a:endParaRPr>
              <a:uFill>
                <a:solidFill/>
              </a:uFill>
            </a:endParaRPr>
          </a:p>
          <a:p>
            <a:pPr lvl="0">
              <a:defRPr sz="1800">
                <a:uFillTx/>
              </a:defRPr>
            </a:pPr>
            <a:endParaRPr sz="2200">
              <a:uFill>
                <a:solidFill/>
              </a:uFill>
            </a:endParaRPr>
          </a:p>
          <a:p>
            <a:pPr lvl="0">
              <a:defRPr sz="1800">
                <a:uFillTx/>
              </a:defRPr>
            </a:pPr>
            <a:r>
              <a:rPr sz="2200">
                <a:uFill>
                  <a:solidFill/>
                </a:uFill>
              </a:rPr>
              <a:t>Our Biblical challenge: The Holy Spirit has made us overseers; responsible for guarding the flock!</a:t>
            </a:r>
            <a:endParaRPr sz="2200">
              <a:uFill>
                <a:solidFill/>
              </a:uFill>
            </a:endParaRPr>
          </a:p>
          <a:p>
            <a:pPr lvl="1">
              <a:defRPr>
                <a:uFillTx/>
              </a:defRPr>
            </a:pPr>
            <a:r>
              <a:rPr b="1">
                <a:uFill>
                  <a:solidFill/>
                </a:uFill>
              </a:rPr>
              <a:t>Acts 20:28-31</a:t>
            </a:r>
            <a:r>
              <a:rPr>
                <a:uFill>
                  <a:solidFill/>
                </a:uFill>
              </a:rPr>
              <a:t>, “Be on guard... for the flock, which the Holy Spirit has made you overseers.”</a:t>
            </a:r>
          </a:p>
        </p:txBody>
      </p:sp>
      <p:sp>
        <p:nvSpPr>
          <p:cNvPr id="131" name="Shape 131"/>
          <p:cNvSpPr/>
          <p:nvPr>
            <p:ph type="sldNum" sz="quarter" idx="2"/>
          </p:nvPr>
        </p:nvSpPr>
        <p:spPr>
          <a:xfrm>
            <a:off x="8864141" y="6578402"/>
            <a:ext cx="187784" cy="165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7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9" grpId="1" fill="hold">
                                  <p:stCondLst>
                                    <p:cond delay="0"/>
                                  </p:stCondLst>
                                  <p:iterate type="el" backwards="0">
                                    <p:tmAbs val="0"/>
                                  </p:iterate>
                                  <p:childTnLst>
                                    <p:set>
                                      <p:cBhvr>
                                        <p:cTn id="6" fill="hold"/>
                                        <p:tgtEl>
                                          <p:spTgt spid="130">
                                            <p:bg/>
                                          </p:spTgt>
                                        </p:tgtEl>
                                        <p:attrNameLst>
                                          <p:attrName>style.visibility</p:attrName>
                                        </p:attrNameLst>
                                      </p:cBhvr>
                                      <p:to>
                                        <p:strVal val="visible"/>
                                      </p:to>
                                    </p:set>
                                    <p:animEffect filter="dissolve(left)" transition="in">
                                      <p:cBhvr>
                                        <p:cTn id="7" dur="1000"/>
                                        <p:tgtEl>
                                          <p:spTgt spid="130">
                                            <p:bg/>
                                          </p:spTgt>
                                        </p:tgtEl>
                                      </p:cBhvr>
                                    </p:animEffect>
                                  </p:childTnLst>
                                </p:cTn>
                              </p:par>
                              <p:par>
                                <p:cTn id="8" presetClass="entr" presetSubtype="2" presetID="9" grpId="1" fill="hold">
                                  <p:stCondLst>
                                    <p:cond delay="0"/>
                                  </p:stCondLst>
                                  <p:iterate type="el" backwards="0">
                                    <p:tmAbs val="0"/>
                                  </p:iterate>
                                  <p:childTnLst>
                                    <p:set>
                                      <p:cBhvr>
                                        <p:cTn id="9" fill="hold"/>
                                        <p:tgtEl>
                                          <p:spTgt spid="130">
                                            <p:txEl>
                                              <p:pRg st="0" end="0"/>
                                            </p:txEl>
                                          </p:spTgt>
                                        </p:tgtEl>
                                        <p:attrNameLst>
                                          <p:attrName>style.visibility</p:attrName>
                                        </p:attrNameLst>
                                      </p:cBhvr>
                                      <p:to>
                                        <p:strVal val="visible"/>
                                      </p:to>
                                    </p:set>
                                    <p:animEffect filter="dissolve(left)" transition="in">
                                      <p:cBhvr>
                                        <p:cTn id="10" dur="1000"/>
                                        <p:tgtEl>
                                          <p:spTgt spid="130">
                                            <p:txEl>
                                              <p:pRg st="0" end="0"/>
                                            </p:txEl>
                                          </p:spTgt>
                                        </p:tgtEl>
                                      </p:cBhvr>
                                    </p:animEffect>
                                  </p:childTnLst>
                                </p:cTn>
                              </p:par>
                              <p:par>
                                <p:cTn id="11" presetClass="entr" presetSubtype="2" presetID="9" grpId="1" fill="hold">
                                  <p:stCondLst>
                                    <p:cond delay="0"/>
                                  </p:stCondLst>
                                  <p:iterate type="el" backwards="0">
                                    <p:tmAbs val="0"/>
                                  </p:iterate>
                                  <p:childTnLst>
                                    <p:set>
                                      <p:cBhvr>
                                        <p:cTn id="12" fill="hold"/>
                                        <p:tgtEl>
                                          <p:spTgt spid="130">
                                            <p:txEl>
                                              <p:pRg st="1" end="1"/>
                                            </p:txEl>
                                          </p:spTgt>
                                        </p:tgtEl>
                                        <p:attrNameLst>
                                          <p:attrName>style.visibility</p:attrName>
                                        </p:attrNameLst>
                                      </p:cBhvr>
                                      <p:to>
                                        <p:strVal val="visible"/>
                                      </p:to>
                                    </p:set>
                                    <p:animEffect filter="dissolve(left)" transition="in">
                                      <p:cBhvr>
                                        <p:cTn id="13" dur="1000"/>
                                        <p:tgtEl>
                                          <p:spTgt spid="130">
                                            <p:txEl>
                                              <p:pRg st="1" end="1"/>
                                            </p:txEl>
                                          </p:spTgt>
                                        </p:tgtEl>
                                      </p:cBhvr>
                                    </p:animEffect>
                                  </p:childTnLst>
                                </p:cTn>
                              </p:par>
                              <p:par>
                                <p:cTn id="14" presetClass="entr" presetSubtype="2" presetID="9" grpId="1" fill="hold">
                                  <p:stCondLst>
                                    <p:cond delay="0"/>
                                  </p:stCondLst>
                                  <p:iterate type="el" backwards="0">
                                    <p:tmAbs val="0"/>
                                  </p:iterate>
                                  <p:childTnLst>
                                    <p:set>
                                      <p:cBhvr>
                                        <p:cTn id="15" fill="hold"/>
                                        <p:tgtEl>
                                          <p:spTgt spid="130">
                                            <p:txEl>
                                              <p:pRg st="2" end="2"/>
                                            </p:txEl>
                                          </p:spTgt>
                                        </p:tgtEl>
                                        <p:attrNameLst>
                                          <p:attrName>style.visibility</p:attrName>
                                        </p:attrNameLst>
                                      </p:cBhvr>
                                      <p:to>
                                        <p:strVal val="visible"/>
                                      </p:to>
                                    </p:set>
                                    <p:animEffect filter="dissolve(left)" transition="in">
                                      <p:cBhvr>
                                        <p:cTn id="16" dur="1000"/>
                                        <p:tgtEl>
                                          <p:spTgt spid="130">
                                            <p:txEl>
                                              <p:pRg st="2" end="2"/>
                                            </p:txEl>
                                          </p:spTgt>
                                        </p:tgtEl>
                                      </p:cBhvr>
                                    </p:animEffect>
                                  </p:childTnLst>
                                </p:cTn>
                              </p:par>
                            </p:childTnLst>
                          </p:cTn>
                        </p:par>
                        <p:par>
                          <p:cTn id="17" fill="hold">
                            <p:stCondLst>
                              <p:cond delay="1000"/>
                            </p:stCondLst>
                            <p:childTnLst>
                              <p:par>
                                <p:cTn id="18" nodeType="afterEffect" presetClass="entr" presetSubtype="2" presetID="9" grpId="1" fill="hold">
                                  <p:stCondLst>
                                    <p:cond delay="0"/>
                                  </p:stCondLst>
                                  <p:iterate type="el" backwards="0">
                                    <p:tmAbs val="0"/>
                                  </p:iterate>
                                  <p:childTnLst>
                                    <p:set>
                                      <p:cBhvr>
                                        <p:cTn id="19" fill="hold"/>
                                        <p:tgtEl>
                                          <p:spTgt spid="130">
                                            <p:txEl>
                                              <p:pRg st="3" end="3"/>
                                            </p:txEl>
                                          </p:spTgt>
                                        </p:tgtEl>
                                        <p:attrNameLst>
                                          <p:attrName>style.visibility</p:attrName>
                                        </p:attrNameLst>
                                      </p:cBhvr>
                                      <p:to>
                                        <p:strVal val="visible"/>
                                      </p:to>
                                    </p:set>
                                    <p:animEffect filter="dissolve(left)" transition="in">
                                      <p:cBhvr>
                                        <p:cTn id="20" dur="1000"/>
                                        <p:tgtEl>
                                          <p:spTgt spid="13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9" grpId="1" fill="hold">
                                  <p:stCondLst>
                                    <p:cond delay="0"/>
                                  </p:stCondLst>
                                  <p:iterate type="el" backwards="0">
                                    <p:tmAbs val="0"/>
                                  </p:iterate>
                                  <p:childTnLst>
                                    <p:set>
                                      <p:cBhvr>
                                        <p:cTn id="24" fill="hold"/>
                                        <p:tgtEl>
                                          <p:spTgt spid="130">
                                            <p:txEl>
                                              <p:pRg st="4" end="4"/>
                                            </p:txEl>
                                          </p:spTgt>
                                        </p:tgtEl>
                                        <p:attrNameLst>
                                          <p:attrName>style.visibility</p:attrName>
                                        </p:attrNameLst>
                                      </p:cBhvr>
                                      <p:to>
                                        <p:strVal val="visible"/>
                                      </p:to>
                                    </p:set>
                                    <p:animEffect filter="dissolve(left)" transition="in">
                                      <p:cBhvr>
                                        <p:cTn id="25" dur="1000"/>
                                        <p:tgtEl>
                                          <p:spTgt spid="130">
                                            <p:txEl>
                                              <p:pRg st="4" end="4"/>
                                            </p:txEl>
                                          </p:spTgt>
                                        </p:tgtEl>
                                      </p:cBhvr>
                                    </p:animEffect>
                                  </p:childTnLst>
                                </p:cTn>
                              </p:par>
                              <p:par>
                                <p:cTn id="26" presetClass="entr" presetSubtype="2" presetID="9" grpId="1" fill="hold">
                                  <p:stCondLst>
                                    <p:cond delay="0"/>
                                  </p:stCondLst>
                                  <p:iterate type="el" backwards="0">
                                    <p:tmAbs val="0"/>
                                  </p:iterate>
                                  <p:childTnLst>
                                    <p:set>
                                      <p:cBhvr>
                                        <p:cTn id="27" fill="hold"/>
                                        <p:tgtEl>
                                          <p:spTgt spid="130">
                                            <p:txEl>
                                              <p:pRg st="5" end="5"/>
                                            </p:txEl>
                                          </p:spTgt>
                                        </p:tgtEl>
                                        <p:attrNameLst>
                                          <p:attrName>style.visibility</p:attrName>
                                        </p:attrNameLst>
                                      </p:cBhvr>
                                      <p:to>
                                        <p:strVal val="visible"/>
                                      </p:to>
                                    </p:set>
                                    <p:animEffect filter="dissolve(left)" transition="in">
                                      <p:cBhvr>
                                        <p:cTn id="28" dur="1000"/>
                                        <p:tgtEl>
                                          <p:spTgt spid="13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0"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228600" y="0"/>
            <a:ext cx="5689600" cy="1371600"/>
          </a:xfrm>
          <a:prstGeom prst="rect">
            <a:avLst/>
          </a:prstGeom>
        </p:spPr>
        <p:txBody>
          <a:bodyPr/>
          <a:lstStyle/>
          <a:p>
            <a:pPr lvl="0">
              <a:defRPr b="0" sz="1800">
                <a:uFillTx/>
              </a:defRPr>
            </a:pPr>
            <a:r>
              <a:rPr b="1" sz="3000">
                <a:uFill>
                  <a:solidFill/>
                </a:uFill>
              </a:rPr>
              <a:t>Shepherd’s Heart</a:t>
            </a:r>
          </a:p>
        </p:txBody>
      </p:sp>
      <p:sp>
        <p:nvSpPr>
          <p:cNvPr id="136" name="Shape 136"/>
          <p:cNvSpPr/>
          <p:nvPr>
            <p:ph type="body" idx="1"/>
          </p:nvPr>
        </p:nvSpPr>
        <p:spPr>
          <a:prstGeom prst="rect">
            <a:avLst/>
          </a:prstGeom>
        </p:spPr>
        <p:txBody>
          <a:bodyPr/>
          <a:lstStyle/>
          <a:p>
            <a:pPr lvl="0">
              <a:defRPr sz="1800">
                <a:uFillTx/>
              </a:defRPr>
            </a:pPr>
            <a:r>
              <a:rPr sz="2200">
                <a:uFill>
                  <a:solidFill/>
                </a:uFill>
              </a:rPr>
              <a:t>Shepherds must have a </a:t>
            </a:r>
            <a:r>
              <a:rPr sz="2200" u="sng">
                <a:uFill>
                  <a:solidFill/>
                </a:uFill>
              </a:rPr>
              <a:t>shepherd’s heart!</a:t>
            </a:r>
            <a:endParaRPr sz="2200" u="sng">
              <a:uFill>
                <a:solidFill/>
              </a:uFill>
            </a:endParaRPr>
          </a:p>
          <a:p>
            <a:pPr lvl="1">
              <a:defRPr>
                <a:uFillTx/>
              </a:defRPr>
            </a:pPr>
            <a:r>
              <a:rPr b="1">
                <a:uFill>
                  <a:solidFill/>
                </a:uFill>
              </a:rPr>
              <a:t>Jer 3:15</a:t>
            </a:r>
            <a:r>
              <a:rPr>
                <a:uFill>
                  <a:solidFill/>
                </a:uFill>
              </a:rPr>
              <a:t>, “Shepherds after my own heart... who will feed...”</a:t>
            </a:r>
            <a:endParaRPr>
              <a:uFill>
                <a:solidFill/>
              </a:uFill>
            </a:endParaRPr>
          </a:p>
          <a:p>
            <a:pPr lvl="1">
              <a:defRPr>
                <a:uFillTx/>
              </a:defRPr>
            </a:pPr>
            <a:r>
              <a:rPr b="1">
                <a:uFill>
                  <a:solidFill/>
                </a:uFill>
              </a:rPr>
              <a:t>Jer 23:1-2</a:t>
            </a:r>
            <a:r>
              <a:rPr>
                <a:uFill>
                  <a:solidFill/>
                </a:uFill>
              </a:rPr>
              <a:t>, “Woe to shepherds who are scattering...”</a:t>
            </a:r>
            <a:endParaRPr>
              <a:uFill>
                <a:solidFill/>
              </a:uFill>
            </a:endParaRPr>
          </a:p>
          <a:p>
            <a:pPr lvl="2">
              <a:defRPr sz="1800">
                <a:uFillTx/>
              </a:defRPr>
            </a:pPr>
            <a:r>
              <a:rPr b="1" sz="1600">
                <a:uFill>
                  <a:solidFill/>
                </a:uFill>
              </a:rPr>
              <a:t>vs. 4</a:t>
            </a:r>
            <a:r>
              <a:rPr sz="1600">
                <a:uFill>
                  <a:solidFill/>
                </a:uFill>
              </a:rPr>
              <a:t>, “I will raise up shepherds... they will tend them... nor will any be missing.”</a:t>
            </a:r>
            <a:endParaRPr sz="1600">
              <a:uFill>
                <a:solidFill/>
              </a:uFill>
            </a:endParaRPr>
          </a:p>
          <a:p>
            <a:pPr lvl="0">
              <a:defRPr sz="1800">
                <a:uFillTx/>
              </a:defRPr>
            </a:pPr>
            <a:endParaRPr sz="2200">
              <a:uFill>
                <a:solidFill/>
              </a:uFill>
            </a:endParaRPr>
          </a:p>
          <a:p>
            <a:pPr lvl="0">
              <a:defRPr sz="1800">
                <a:uFillTx/>
              </a:defRPr>
            </a:pPr>
            <a:r>
              <a:rPr sz="2200">
                <a:uFill>
                  <a:solidFill/>
                </a:uFill>
              </a:rPr>
              <a:t>God’s shepherds heart is concerned for </a:t>
            </a:r>
            <a:r>
              <a:rPr sz="2200" u="sng">
                <a:uFill>
                  <a:solidFill/>
                </a:uFill>
              </a:rPr>
              <a:t>each</a:t>
            </a:r>
            <a:r>
              <a:rPr sz="2200">
                <a:uFill>
                  <a:solidFill/>
                </a:uFill>
              </a:rPr>
              <a:t> sheep, that none be lost (a heart for HIS sheep... </a:t>
            </a:r>
            <a:r>
              <a:rPr sz="2200" u="sng">
                <a:uFill>
                  <a:solidFill/>
                </a:uFill>
              </a:rPr>
              <a:t>individually</a:t>
            </a:r>
            <a:r>
              <a:rPr sz="2200">
                <a:uFill>
                  <a:solidFill/>
                </a:uFill>
              </a:rPr>
              <a:t>)</a:t>
            </a:r>
            <a:endParaRPr sz="2200">
              <a:uFill>
                <a:solidFill/>
              </a:uFill>
            </a:endParaRPr>
          </a:p>
          <a:p>
            <a:pPr lvl="1">
              <a:defRPr>
                <a:uFillTx/>
              </a:defRPr>
            </a:pPr>
            <a:r>
              <a:rPr b="1">
                <a:uFill>
                  <a:solidFill/>
                </a:uFill>
              </a:rPr>
              <a:t>Matt. 18:12-14</a:t>
            </a:r>
            <a:r>
              <a:rPr>
                <a:uFill>
                  <a:solidFill/>
                </a:uFill>
              </a:rPr>
              <a:t>, “... leaves the 99 ... for the one straying.”</a:t>
            </a:r>
            <a:endParaRPr>
              <a:uFill>
                <a:solidFill/>
              </a:uFill>
            </a:endParaRPr>
          </a:p>
          <a:p>
            <a:pPr lvl="2">
              <a:defRPr sz="1800">
                <a:uFillTx/>
              </a:defRPr>
            </a:pPr>
            <a:r>
              <a:rPr b="1" sz="1600">
                <a:uFill>
                  <a:solidFill/>
                </a:uFill>
              </a:rPr>
              <a:t>vs. 15</a:t>
            </a:r>
            <a:r>
              <a:rPr sz="1600">
                <a:uFill>
                  <a:solidFill/>
                </a:uFill>
              </a:rPr>
              <a:t>, (in the same context of shepherding and caring), “If a brother sins, ... go ...”</a:t>
            </a:r>
          </a:p>
        </p:txBody>
      </p:sp>
      <p:sp>
        <p:nvSpPr>
          <p:cNvPr id="137" name="Shape 137"/>
          <p:cNvSpPr/>
          <p:nvPr>
            <p:ph type="sldNum" sz="quarter" idx="2"/>
          </p:nvPr>
        </p:nvSpPr>
        <p:spPr>
          <a:xfrm>
            <a:off x="8864141" y="6578402"/>
            <a:ext cx="187784" cy="165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7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36">
                                            <p:bg/>
                                          </p:spTgt>
                                        </p:tgtEl>
                                        <p:attrNameLst>
                                          <p:attrName>style.visibility</p:attrName>
                                        </p:attrNameLst>
                                      </p:cBhvr>
                                      <p:to>
                                        <p:strVal val="visible"/>
                                      </p:to>
                                    </p:set>
                                    <p:animEffect filter="dissolve" transition="in">
                                      <p:cBhvr>
                                        <p:cTn id="7" dur="1000"/>
                                        <p:tgtEl>
                                          <p:spTgt spid="136">
                                            <p:bg/>
                                          </p:spTgt>
                                        </p:tgtEl>
                                      </p:cBhvr>
                                    </p:animEffect>
                                  </p:childTnLst>
                                </p:cTn>
                              </p:par>
                              <p:par>
                                <p:cTn id="8" presetClass="entr" presetSubtype="0" presetID="9" grpId="1" fill="hold">
                                  <p:stCondLst>
                                    <p:cond delay="0"/>
                                  </p:stCondLst>
                                  <p:iterate type="el" backwards="0">
                                    <p:tmAbs val="0"/>
                                  </p:iterate>
                                  <p:childTnLst>
                                    <p:set>
                                      <p:cBhvr>
                                        <p:cTn id="9" fill="hold"/>
                                        <p:tgtEl>
                                          <p:spTgt spid="136">
                                            <p:txEl>
                                              <p:pRg st="0" end="0"/>
                                            </p:txEl>
                                          </p:spTgt>
                                        </p:tgtEl>
                                        <p:attrNameLst>
                                          <p:attrName>style.visibility</p:attrName>
                                        </p:attrNameLst>
                                      </p:cBhvr>
                                      <p:to>
                                        <p:strVal val="visible"/>
                                      </p:to>
                                    </p:set>
                                    <p:animEffect filter="dissolve" transition="in">
                                      <p:cBhvr>
                                        <p:cTn id="10" dur="1000"/>
                                        <p:tgtEl>
                                          <p:spTgt spid="136">
                                            <p:txEl>
                                              <p:pRg st="0" end="0"/>
                                            </p:txEl>
                                          </p:spTgt>
                                        </p:tgtEl>
                                      </p:cBhvr>
                                    </p:animEffect>
                                  </p:childTnLst>
                                </p:cTn>
                              </p:par>
                              <p:par>
                                <p:cTn id="11" presetClass="entr" presetSubtype="0" presetID="9" grpId="1" fill="hold">
                                  <p:stCondLst>
                                    <p:cond delay="0"/>
                                  </p:stCondLst>
                                  <p:iterate type="el" backwards="0">
                                    <p:tmAbs val="0"/>
                                  </p:iterate>
                                  <p:childTnLst>
                                    <p:set>
                                      <p:cBhvr>
                                        <p:cTn id="12" fill="hold"/>
                                        <p:tgtEl>
                                          <p:spTgt spid="136">
                                            <p:txEl>
                                              <p:pRg st="1" end="1"/>
                                            </p:txEl>
                                          </p:spTgt>
                                        </p:tgtEl>
                                        <p:attrNameLst>
                                          <p:attrName>style.visibility</p:attrName>
                                        </p:attrNameLst>
                                      </p:cBhvr>
                                      <p:to>
                                        <p:strVal val="visible"/>
                                      </p:to>
                                    </p:set>
                                    <p:animEffect filter="dissolve" transition="in">
                                      <p:cBhvr>
                                        <p:cTn id="13" dur="1000"/>
                                        <p:tgtEl>
                                          <p:spTgt spid="136">
                                            <p:txEl>
                                              <p:pRg st="1" end="1"/>
                                            </p:txEl>
                                          </p:spTgt>
                                        </p:tgtEl>
                                      </p:cBhvr>
                                    </p:animEffect>
                                  </p:childTnLst>
                                </p:cTn>
                              </p:par>
                              <p:par>
                                <p:cTn id="14" presetClass="entr" presetSubtype="0" presetID="9" grpId="1" fill="hold">
                                  <p:stCondLst>
                                    <p:cond delay="0"/>
                                  </p:stCondLst>
                                  <p:iterate type="el" backwards="0">
                                    <p:tmAbs val="0"/>
                                  </p:iterate>
                                  <p:childTnLst>
                                    <p:set>
                                      <p:cBhvr>
                                        <p:cTn id="15" fill="hold"/>
                                        <p:tgtEl>
                                          <p:spTgt spid="136">
                                            <p:txEl>
                                              <p:pRg st="2" end="2"/>
                                            </p:txEl>
                                          </p:spTgt>
                                        </p:tgtEl>
                                        <p:attrNameLst>
                                          <p:attrName>style.visibility</p:attrName>
                                        </p:attrNameLst>
                                      </p:cBhvr>
                                      <p:to>
                                        <p:strVal val="visible"/>
                                      </p:to>
                                    </p:set>
                                    <p:animEffect filter="dissolve" transition="in">
                                      <p:cBhvr>
                                        <p:cTn id="16" dur="1000"/>
                                        <p:tgtEl>
                                          <p:spTgt spid="136">
                                            <p:txEl>
                                              <p:pRg st="2" end="2"/>
                                            </p:txEl>
                                          </p:spTgt>
                                        </p:tgtEl>
                                      </p:cBhvr>
                                    </p:animEffect>
                                  </p:childTnLst>
                                </p:cTn>
                              </p:par>
                              <p:par>
                                <p:cTn id="17" presetClass="entr" presetSubtype="0" presetID="9" grpId="1" fill="hold">
                                  <p:stCondLst>
                                    <p:cond delay="0"/>
                                  </p:stCondLst>
                                  <p:iterate type="el" backwards="0">
                                    <p:tmAbs val="0"/>
                                  </p:iterate>
                                  <p:childTnLst>
                                    <p:set>
                                      <p:cBhvr>
                                        <p:cTn id="18" fill="hold"/>
                                        <p:tgtEl>
                                          <p:spTgt spid="136">
                                            <p:txEl>
                                              <p:pRg st="3" end="3"/>
                                            </p:txEl>
                                          </p:spTgt>
                                        </p:tgtEl>
                                        <p:attrNameLst>
                                          <p:attrName>style.visibility</p:attrName>
                                        </p:attrNameLst>
                                      </p:cBhvr>
                                      <p:to>
                                        <p:strVal val="visible"/>
                                      </p:to>
                                    </p:set>
                                    <p:animEffect filter="dissolve" transition="in">
                                      <p:cBhvr>
                                        <p:cTn id="19" dur="1000"/>
                                        <p:tgtEl>
                                          <p:spTgt spid="13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9" grpId="1" fill="hold">
                                  <p:stCondLst>
                                    <p:cond delay="0"/>
                                  </p:stCondLst>
                                  <p:iterate type="el" backwards="0">
                                    <p:tmAbs val="0"/>
                                  </p:iterate>
                                  <p:childTnLst>
                                    <p:set>
                                      <p:cBhvr>
                                        <p:cTn id="23" fill="hold"/>
                                        <p:tgtEl>
                                          <p:spTgt spid="136">
                                            <p:txEl>
                                              <p:pRg st="4" end="4"/>
                                            </p:txEl>
                                          </p:spTgt>
                                        </p:tgtEl>
                                        <p:attrNameLst>
                                          <p:attrName>style.visibility</p:attrName>
                                        </p:attrNameLst>
                                      </p:cBhvr>
                                      <p:to>
                                        <p:strVal val="visible"/>
                                      </p:to>
                                    </p:set>
                                    <p:animEffect filter="dissolve" transition="in">
                                      <p:cBhvr>
                                        <p:cTn id="24" dur="1000"/>
                                        <p:tgtEl>
                                          <p:spTgt spid="13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9" grpId="1" fill="hold">
                                  <p:stCondLst>
                                    <p:cond delay="0"/>
                                  </p:stCondLst>
                                  <p:iterate type="el" backwards="0">
                                    <p:tmAbs val="0"/>
                                  </p:iterate>
                                  <p:childTnLst>
                                    <p:set>
                                      <p:cBhvr>
                                        <p:cTn id="28" fill="hold"/>
                                        <p:tgtEl>
                                          <p:spTgt spid="136">
                                            <p:txEl>
                                              <p:pRg st="5" end="5"/>
                                            </p:txEl>
                                          </p:spTgt>
                                        </p:tgtEl>
                                        <p:attrNameLst>
                                          <p:attrName>style.visibility</p:attrName>
                                        </p:attrNameLst>
                                      </p:cBhvr>
                                      <p:to>
                                        <p:strVal val="visible"/>
                                      </p:to>
                                    </p:set>
                                    <p:animEffect filter="dissolve" transition="in">
                                      <p:cBhvr>
                                        <p:cTn id="29" dur="1000"/>
                                        <p:tgtEl>
                                          <p:spTgt spid="136">
                                            <p:txEl>
                                              <p:pRg st="5" end="5"/>
                                            </p:txEl>
                                          </p:spTgt>
                                        </p:tgtEl>
                                      </p:cBhvr>
                                    </p:animEffect>
                                  </p:childTnLst>
                                </p:cTn>
                              </p:par>
                              <p:par>
                                <p:cTn id="30" presetClass="entr" presetSubtype="0" presetID="9" grpId="1" fill="hold">
                                  <p:stCondLst>
                                    <p:cond delay="0"/>
                                  </p:stCondLst>
                                  <p:iterate type="el" backwards="0">
                                    <p:tmAbs val="0"/>
                                  </p:iterate>
                                  <p:childTnLst>
                                    <p:set>
                                      <p:cBhvr>
                                        <p:cTn id="31" fill="hold"/>
                                        <p:tgtEl>
                                          <p:spTgt spid="136">
                                            <p:txEl>
                                              <p:pRg st="6" end="6"/>
                                            </p:txEl>
                                          </p:spTgt>
                                        </p:tgtEl>
                                        <p:attrNameLst>
                                          <p:attrName>style.visibility</p:attrName>
                                        </p:attrNameLst>
                                      </p:cBhvr>
                                      <p:to>
                                        <p:strVal val="visible"/>
                                      </p:to>
                                    </p:set>
                                    <p:animEffect filter="dissolve" transition="in">
                                      <p:cBhvr>
                                        <p:cTn id="32" dur="1000"/>
                                        <p:tgtEl>
                                          <p:spTgt spid="136">
                                            <p:txEl>
                                              <p:pRg st="6" end="6"/>
                                            </p:txEl>
                                          </p:spTgt>
                                        </p:tgtEl>
                                      </p:cBhvr>
                                    </p:animEffect>
                                  </p:childTnLst>
                                </p:cTn>
                              </p:par>
                              <p:par>
                                <p:cTn id="33" presetClass="entr" presetSubtype="0" presetID="9" grpId="1" fill="hold">
                                  <p:stCondLst>
                                    <p:cond delay="0"/>
                                  </p:stCondLst>
                                  <p:iterate type="el" backwards="0">
                                    <p:tmAbs val="0"/>
                                  </p:iterate>
                                  <p:childTnLst>
                                    <p:set>
                                      <p:cBhvr>
                                        <p:cTn id="34" fill="hold"/>
                                        <p:tgtEl>
                                          <p:spTgt spid="136">
                                            <p:txEl>
                                              <p:pRg st="7" end="7"/>
                                            </p:txEl>
                                          </p:spTgt>
                                        </p:tgtEl>
                                        <p:attrNameLst>
                                          <p:attrName>style.visibility</p:attrName>
                                        </p:attrNameLst>
                                      </p:cBhvr>
                                      <p:to>
                                        <p:strVal val="visible"/>
                                      </p:to>
                                    </p:set>
                                    <p:animEffect filter="dissolve" transition="in">
                                      <p:cBhvr>
                                        <p:cTn id="35" dur="1000"/>
                                        <p:tgtEl>
                                          <p:spTgt spid="136">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6"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p>
            <a:pPr lvl="0">
              <a:defRPr b="0" sz="1800">
                <a:uFillTx/>
              </a:defRPr>
            </a:pPr>
            <a:r>
              <a:rPr b="1" sz="3000">
                <a:uFill>
                  <a:solidFill/>
                </a:uFill>
              </a:rPr>
              <a:t>Tips from the Good Shepherd</a:t>
            </a:r>
          </a:p>
        </p:txBody>
      </p:sp>
      <p:sp>
        <p:nvSpPr>
          <p:cNvPr id="142" name="Shape 142"/>
          <p:cNvSpPr/>
          <p:nvPr>
            <p:ph type="body" idx="1"/>
          </p:nvPr>
        </p:nvSpPr>
        <p:spPr>
          <a:xfrm>
            <a:off x="215900" y="1981200"/>
            <a:ext cx="9042400" cy="4876800"/>
          </a:xfrm>
          <a:prstGeom prst="rect">
            <a:avLst/>
          </a:prstGeom>
        </p:spPr>
        <p:txBody>
          <a:bodyPr/>
          <a:lstStyle/>
          <a:p>
            <a:pPr lvl="0">
              <a:defRPr sz="1800">
                <a:uFillTx/>
              </a:defRPr>
            </a:pPr>
            <a:r>
              <a:rPr sz="2200">
                <a:uFill>
                  <a:solidFill/>
                </a:uFill>
              </a:rPr>
              <a:t>John 10:1-15,  The Good Shepherd</a:t>
            </a:r>
            <a:endParaRPr sz="2200">
              <a:uFill>
                <a:solidFill/>
              </a:uFill>
            </a:endParaRPr>
          </a:p>
          <a:p>
            <a:pPr lvl="1">
              <a:buClrTx/>
              <a:buAutoNum type="arabicPeriod" startAt="1"/>
              <a:defRPr>
                <a:uFillTx/>
              </a:defRPr>
            </a:pPr>
            <a:r>
              <a:rPr>
                <a:uFill>
                  <a:solidFill/>
                </a:uFill>
              </a:rPr>
              <a:t>He knows them by name and meets their needs, vs. 3, 15</a:t>
            </a:r>
            <a:endParaRPr>
              <a:uFill>
                <a:solidFill/>
              </a:uFill>
            </a:endParaRPr>
          </a:p>
          <a:p>
            <a:pPr lvl="1">
              <a:buClrTx/>
              <a:buAutoNum type="arabicPeriod" startAt="1"/>
              <a:defRPr>
                <a:uFillTx/>
              </a:defRPr>
            </a:pPr>
            <a:r>
              <a:rPr>
                <a:uFill>
                  <a:solidFill/>
                </a:uFill>
              </a:rPr>
              <a:t>He lays down His life for the sheep, vs. 11</a:t>
            </a:r>
            <a:endParaRPr>
              <a:uFill>
                <a:solidFill/>
              </a:uFill>
            </a:endParaRPr>
          </a:p>
          <a:p>
            <a:pPr lvl="1">
              <a:buClrTx/>
              <a:buAutoNum type="arabicPeriod" startAt="1"/>
              <a:defRPr>
                <a:uFillTx/>
              </a:defRPr>
            </a:pPr>
            <a:r>
              <a:rPr>
                <a:uFill>
                  <a:solidFill/>
                </a:uFill>
              </a:rPr>
              <a:t>He protects them from danger, vs. 12 - 13</a:t>
            </a:r>
            <a:endParaRPr>
              <a:uFill>
                <a:solidFill/>
              </a:uFill>
            </a:endParaRPr>
          </a:p>
          <a:p>
            <a:pPr lvl="1">
              <a:buClrTx/>
              <a:buAutoNum type="arabicPeriod" startAt="1"/>
              <a:defRPr>
                <a:uFillTx/>
              </a:defRPr>
            </a:pPr>
            <a:r>
              <a:rPr>
                <a:uFill>
                  <a:solidFill/>
                </a:uFill>
              </a:rPr>
              <a:t>He is the door, vs. 7</a:t>
            </a:r>
            <a:endParaRPr>
              <a:uFill>
                <a:solidFill/>
              </a:uFill>
            </a:endParaRPr>
          </a:p>
          <a:p>
            <a:pPr lvl="2">
              <a:buClrTx/>
              <a:buSzPct val="125000"/>
              <a:buChar char="•"/>
              <a:defRPr sz="1800">
                <a:uFillTx/>
              </a:defRPr>
            </a:pPr>
            <a:r>
              <a:rPr sz="1600">
                <a:uFill>
                  <a:solidFill/>
                </a:uFill>
              </a:rPr>
              <a:t>He assumes responsibility - Ex: Shepherds lay on the ground - sheep or thief must pass over</a:t>
            </a:r>
            <a:endParaRPr sz="1600">
              <a:uFill>
                <a:solidFill/>
              </a:uFill>
            </a:endParaRPr>
          </a:p>
          <a:p>
            <a:pPr lvl="1">
              <a:buClrTx/>
              <a:buAutoNum type="arabicPeriod" startAt="5"/>
              <a:defRPr>
                <a:uFillTx/>
              </a:defRPr>
            </a:pPr>
            <a:r>
              <a:rPr>
                <a:uFill>
                  <a:solidFill/>
                </a:uFill>
              </a:rPr>
              <a:t>He leads them into pastures / growth, vs. 4</a:t>
            </a:r>
            <a:endParaRPr>
              <a:uFill>
                <a:solidFill/>
              </a:uFill>
            </a:endParaRPr>
          </a:p>
          <a:p>
            <a:pPr lvl="1">
              <a:buClrTx/>
              <a:buAutoNum type="arabicPeriod" startAt="5"/>
              <a:defRPr>
                <a:uFillTx/>
              </a:defRPr>
            </a:pPr>
            <a:r>
              <a:rPr>
                <a:uFill>
                  <a:solidFill/>
                </a:uFill>
              </a:rPr>
              <a:t>He goes before them, vs. 4</a:t>
            </a:r>
            <a:endParaRPr>
              <a:uFill>
                <a:solidFill/>
              </a:uFill>
            </a:endParaRPr>
          </a:p>
          <a:p>
            <a:pPr lvl="2">
              <a:buClrTx/>
              <a:buSzPct val="125000"/>
              <a:buChar char="•"/>
              <a:defRPr sz="1800">
                <a:uFillTx/>
              </a:defRPr>
            </a:pPr>
            <a:r>
              <a:rPr sz="1600">
                <a:uFill>
                  <a:solidFill/>
                </a:uFill>
              </a:rPr>
              <a:t>Never pushes where he has not gone.  Leads the way in spiritual growth!</a:t>
            </a:r>
          </a:p>
        </p:txBody>
      </p:sp>
      <p:sp>
        <p:nvSpPr>
          <p:cNvPr id="143" name="Shape 143"/>
          <p:cNvSpPr/>
          <p:nvPr>
            <p:ph type="sldNum" sz="quarter" idx="2"/>
          </p:nvPr>
        </p:nvSpPr>
        <p:spPr>
          <a:xfrm>
            <a:off x="8864141" y="6578402"/>
            <a:ext cx="187784" cy="165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7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9" grpId="1" fill="hold">
                                  <p:stCondLst>
                                    <p:cond delay="0"/>
                                  </p:stCondLst>
                                  <p:iterate type="el" backwards="0">
                                    <p:tmAbs val="0"/>
                                  </p:iterate>
                                  <p:childTnLst>
                                    <p:set>
                                      <p:cBhvr>
                                        <p:cTn id="6" fill="hold"/>
                                        <p:tgtEl>
                                          <p:spTgt spid="142">
                                            <p:bg/>
                                          </p:spTgt>
                                        </p:tgtEl>
                                        <p:attrNameLst>
                                          <p:attrName>style.visibility</p:attrName>
                                        </p:attrNameLst>
                                      </p:cBhvr>
                                      <p:to>
                                        <p:strVal val="visible"/>
                                      </p:to>
                                    </p:set>
                                    <p:animEffect filter="dissolve(left)" transition="in">
                                      <p:cBhvr>
                                        <p:cTn id="7" dur="2000"/>
                                        <p:tgtEl>
                                          <p:spTgt spid="142">
                                            <p:bg/>
                                          </p:spTgt>
                                        </p:tgtEl>
                                      </p:cBhvr>
                                    </p:animEffect>
                                  </p:childTnLst>
                                </p:cTn>
                              </p:par>
                              <p:par>
                                <p:cTn id="8" presetClass="entr" presetSubtype="2" presetID="9" grpId="1" fill="hold">
                                  <p:stCondLst>
                                    <p:cond delay="0"/>
                                  </p:stCondLst>
                                  <p:iterate type="el" backwards="0">
                                    <p:tmAbs val="0"/>
                                  </p:iterate>
                                  <p:childTnLst>
                                    <p:set>
                                      <p:cBhvr>
                                        <p:cTn id="9" fill="hold"/>
                                        <p:tgtEl>
                                          <p:spTgt spid="142">
                                            <p:txEl>
                                              <p:pRg st="0" end="0"/>
                                            </p:txEl>
                                          </p:spTgt>
                                        </p:tgtEl>
                                        <p:attrNameLst>
                                          <p:attrName>style.visibility</p:attrName>
                                        </p:attrNameLst>
                                      </p:cBhvr>
                                      <p:to>
                                        <p:strVal val="visible"/>
                                      </p:to>
                                    </p:set>
                                    <p:animEffect filter="dissolve(left)" transition="in">
                                      <p:cBhvr>
                                        <p:cTn id="10" dur="2000"/>
                                        <p:tgtEl>
                                          <p:spTgt spid="1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2" presetID="9" grpId="1" fill="hold">
                                  <p:stCondLst>
                                    <p:cond delay="0"/>
                                  </p:stCondLst>
                                  <p:iterate type="el" backwards="0">
                                    <p:tmAbs val="0"/>
                                  </p:iterate>
                                  <p:childTnLst>
                                    <p:set>
                                      <p:cBhvr>
                                        <p:cTn id="14" fill="hold"/>
                                        <p:tgtEl>
                                          <p:spTgt spid="142">
                                            <p:txEl>
                                              <p:pRg st="1" end="1"/>
                                            </p:txEl>
                                          </p:spTgt>
                                        </p:tgtEl>
                                        <p:attrNameLst>
                                          <p:attrName>style.visibility</p:attrName>
                                        </p:attrNameLst>
                                      </p:cBhvr>
                                      <p:to>
                                        <p:strVal val="visible"/>
                                      </p:to>
                                    </p:set>
                                    <p:animEffect filter="dissolve(left)" transition="in">
                                      <p:cBhvr>
                                        <p:cTn id="15" dur="2000"/>
                                        <p:tgtEl>
                                          <p:spTgt spid="1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2" presetID="9" grpId="1" fill="hold">
                                  <p:stCondLst>
                                    <p:cond delay="0"/>
                                  </p:stCondLst>
                                  <p:iterate type="el" backwards="0">
                                    <p:tmAbs val="0"/>
                                  </p:iterate>
                                  <p:childTnLst>
                                    <p:set>
                                      <p:cBhvr>
                                        <p:cTn id="19" fill="hold"/>
                                        <p:tgtEl>
                                          <p:spTgt spid="142">
                                            <p:txEl>
                                              <p:pRg st="2" end="2"/>
                                            </p:txEl>
                                          </p:spTgt>
                                        </p:tgtEl>
                                        <p:attrNameLst>
                                          <p:attrName>style.visibility</p:attrName>
                                        </p:attrNameLst>
                                      </p:cBhvr>
                                      <p:to>
                                        <p:strVal val="visible"/>
                                      </p:to>
                                    </p:set>
                                    <p:animEffect filter="dissolve(left)" transition="in">
                                      <p:cBhvr>
                                        <p:cTn id="20" dur="2000"/>
                                        <p:tgtEl>
                                          <p:spTgt spid="14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9" grpId="1" fill="hold">
                                  <p:stCondLst>
                                    <p:cond delay="0"/>
                                  </p:stCondLst>
                                  <p:iterate type="el" backwards="0">
                                    <p:tmAbs val="0"/>
                                  </p:iterate>
                                  <p:childTnLst>
                                    <p:set>
                                      <p:cBhvr>
                                        <p:cTn id="24" fill="hold"/>
                                        <p:tgtEl>
                                          <p:spTgt spid="142">
                                            <p:txEl>
                                              <p:pRg st="3" end="3"/>
                                            </p:txEl>
                                          </p:spTgt>
                                        </p:tgtEl>
                                        <p:attrNameLst>
                                          <p:attrName>style.visibility</p:attrName>
                                        </p:attrNameLst>
                                      </p:cBhvr>
                                      <p:to>
                                        <p:strVal val="visible"/>
                                      </p:to>
                                    </p:set>
                                    <p:animEffect filter="dissolve(left)" transition="in">
                                      <p:cBhvr>
                                        <p:cTn id="25" dur="2000"/>
                                        <p:tgtEl>
                                          <p:spTgt spid="14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2" presetID="9" grpId="1" fill="hold">
                                  <p:stCondLst>
                                    <p:cond delay="0"/>
                                  </p:stCondLst>
                                  <p:iterate type="el" backwards="0">
                                    <p:tmAbs val="0"/>
                                  </p:iterate>
                                  <p:childTnLst>
                                    <p:set>
                                      <p:cBhvr>
                                        <p:cTn id="29" fill="hold"/>
                                        <p:tgtEl>
                                          <p:spTgt spid="142">
                                            <p:txEl>
                                              <p:pRg st="4" end="4"/>
                                            </p:txEl>
                                          </p:spTgt>
                                        </p:tgtEl>
                                        <p:attrNameLst>
                                          <p:attrName>style.visibility</p:attrName>
                                        </p:attrNameLst>
                                      </p:cBhvr>
                                      <p:to>
                                        <p:strVal val="visible"/>
                                      </p:to>
                                    </p:set>
                                    <p:animEffect filter="dissolve(left)" transition="in">
                                      <p:cBhvr>
                                        <p:cTn id="30" dur="2000"/>
                                        <p:tgtEl>
                                          <p:spTgt spid="142">
                                            <p:txEl>
                                              <p:pRg st="4" end="4"/>
                                            </p:txEl>
                                          </p:spTgt>
                                        </p:tgtEl>
                                      </p:cBhvr>
                                    </p:animEffect>
                                  </p:childTnLst>
                                </p:cTn>
                              </p:par>
                            </p:childTnLst>
                          </p:cTn>
                        </p:par>
                        <p:par>
                          <p:cTn id="31" fill="hold">
                            <p:stCondLst>
                              <p:cond delay="2000"/>
                            </p:stCondLst>
                            <p:childTnLst>
                              <p:par>
                                <p:cTn id="32" nodeType="afterEffect" presetClass="entr" presetSubtype="2" presetID="9" grpId="1" fill="hold">
                                  <p:stCondLst>
                                    <p:cond delay="0"/>
                                  </p:stCondLst>
                                  <p:iterate type="el" backwards="0">
                                    <p:tmAbs val="0"/>
                                  </p:iterate>
                                  <p:childTnLst>
                                    <p:set>
                                      <p:cBhvr>
                                        <p:cTn id="33" fill="hold"/>
                                        <p:tgtEl>
                                          <p:spTgt spid="142">
                                            <p:txEl>
                                              <p:pRg st="5" end="5"/>
                                            </p:txEl>
                                          </p:spTgt>
                                        </p:tgtEl>
                                        <p:attrNameLst>
                                          <p:attrName>style.visibility</p:attrName>
                                        </p:attrNameLst>
                                      </p:cBhvr>
                                      <p:to>
                                        <p:strVal val="visible"/>
                                      </p:to>
                                    </p:set>
                                    <p:animEffect filter="dissolve(left)" transition="in">
                                      <p:cBhvr>
                                        <p:cTn id="34" dur="2000"/>
                                        <p:tgtEl>
                                          <p:spTgt spid="14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2" presetID="9" grpId="1" fill="hold">
                                  <p:stCondLst>
                                    <p:cond delay="0"/>
                                  </p:stCondLst>
                                  <p:iterate type="el" backwards="0">
                                    <p:tmAbs val="0"/>
                                  </p:iterate>
                                  <p:childTnLst>
                                    <p:set>
                                      <p:cBhvr>
                                        <p:cTn id="38" fill="hold"/>
                                        <p:tgtEl>
                                          <p:spTgt spid="142">
                                            <p:txEl>
                                              <p:pRg st="6" end="6"/>
                                            </p:txEl>
                                          </p:spTgt>
                                        </p:tgtEl>
                                        <p:attrNameLst>
                                          <p:attrName>style.visibility</p:attrName>
                                        </p:attrNameLst>
                                      </p:cBhvr>
                                      <p:to>
                                        <p:strVal val="visible"/>
                                      </p:to>
                                    </p:set>
                                    <p:animEffect filter="dissolve(left)" transition="in">
                                      <p:cBhvr>
                                        <p:cTn id="39" dur="2000"/>
                                        <p:tgtEl>
                                          <p:spTgt spid="142">
                                            <p:txEl>
                                              <p:pRg st="6" end="6"/>
                                            </p:txEl>
                                          </p:spTgt>
                                        </p:tgtEl>
                                      </p:cBhvr>
                                    </p:animEffect>
                                  </p:childTnLst>
                                </p:cTn>
                              </p:par>
                            </p:childTnLst>
                          </p:cTn>
                        </p:par>
                        <p:par>
                          <p:cTn id="40" fill="hold">
                            <p:stCondLst>
                              <p:cond delay="2000"/>
                            </p:stCondLst>
                            <p:childTnLst>
                              <p:par>
                                <p:cTn id="41" nodeType="afterEffect" presetClass="entr" presetSubtype="2" presetID="9" grpId="1" fill="hold">
                                  <p:stCondLst>
                                    <p:cond delay="0"/>
                                  </p:stCondLst>
                                  <p:iterate type="el" backwards="0">
                                    <p:tmAbs val="0"/>
                                  </p:iterate>
                                  <p:childTnLst>
                                    <p:set>
                                      <p:cBhvr>
                                        <p:cTn id="42" fill="hold"/>
                                        <p:tgtEl>
                                          <p:spTgt spid="142">
                                            <p:txEl>
                                              <p:pRg st="7" end="7"/>
                                            </p:txEl>
                                          </p:spTgt>
                                        </p:tgtEl>
                                        <p:attrNameLst>
                                          <p:attrName>style.visibility</p:attrName>
                                        </p:attrNameLst>
                                      </p:cBhvr>
                                      <p:to>
                                        <p:strVal val="visible"/>
                                      </p:to>
                                    </p:set>
                                    <p:animEffect filter="dissolve(left)" transition="in">
                                      <p:cBhvr>
                                        <p:cTn id="43" dur="2000"/>
                                        <p:tgtEl>
                                          <p:spTgt spid="14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2" presetID="9" grpId="1" fill="hold">
                                  <p:stCondLst>
                                    <p:cond delay="0"/>
                                  </p:stCondLst>
                                  <p:iterate type="el" backwards="0">
                                    <p:tmAbs val="0"/>
                                  </p:iterate>
                                  <p:childTnLst>
                                    <p:set>
                                      <p:cBhvr>
                                        <p:cTn id="47" fill="hold"/>
                                        <p:tgtEl>
                                          <p:spTgt spid="142">
                                            <p:txEl>
                                              <p:pRg st="8" end="8"/>
                                            </p:txEl>
                                          </p:spTgt>
                                        </p:tgtEl>
                                        <p:attrNameLst>
                                          <p:attrName>style.visibility</p:attrName>
                                        </p:attrNameLst>
                                      </p:cBhvr>
                                      <p:to>
                                        <p:strVal val="visible"/>
                                      </p:to>
                                    </p:set>
                                    <p:animEffect filter="dissolve(left)" transition="in">
                                      <p:cBhvr>
                                        <p:cTn id="48" dur="2000"/>
                                        <p:tgtEl>
                                          <p:spTgt spid="142">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Num" sz="quarter" idx="2"/>
          </p:nvPr>
        </p:nvSpPr>
        <p:spPr>
          <a:xfrm>
            <a:off x="8864141" y="6578402"/>
            <a:ext cx="187784" cy="165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700">
                <a:uFill>
                  <a:solidFill/>
                </a:uFill>
              </a:rPr>
            </a:fld>
          </a:p>
        </p:txBody>
      </p:sp>
      <p:sp>
        <p:nvSpPr>
          <p:cNvPr id="146" name="Shape 146"/>
          <p:cNvSpPr/>
          <p:nvPr>
            <p:ph type="title"/>
          </p:nvPr>
        </p:nvSpPr>
        <p:spPr>
          <a:prstGeom prst="rect">
            <a:avLst/>
          </a:prstGeom>
        </p:spPr>
        <p:txBody>
          <a:bodyPr/>
          <a:lstStyle/>
          <a:p>
            <a:pPr lvl="0">
              <a:defRPr b="0" sz="1800">
                <a:uFillTx/>
              </a:defRPr>
            </a:pPr>
            <a:r>
              <a:rPr b="1" sz="3000">
                <a:uFill>
                  <a:solidFill/>
                </a:uFill>
              </a:rPr>
              <a:t>Tips from the Good Shepherd</a:t>
            </a:r>
          </a:p>
        </p:txBody>
      </p:sp>
      <p:sp>
        <p:nvSpPr>
          <p:cNvPr id="147" name="Shape 147"/>
          <p:cNvSpPr/>
          <p:nvPr/>
        </p:nvSpPr>
        <p:spPr>
          <a:xfrm>
            <a:off x="939800" y="2476500"/>
            <a:ext cx="7264400" cy="72746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ctr">
              <a:spcBef>
                <a:spcPts val="500"/>
              </a:spcBef>
              <a:buClrTx/>
              <a:defRPr sz="2200">
                <a:solidFill>
                  <a:srgbClr val="3A88FE"/>
                </a:solidFill>
                <a:uFill>
                  <a:solidFill>
                    <a:srgbClr val="3A88FE"/>
                  </a:solidFill>
                </a:uFill>
              </a:defRPr>
            </a:lvl1pPr>
          </a:lstStyle>
          <a:p>
            <a:pPr lvl="0">
              <a:defRPr sz="1800">
                <a:solidFill>
                  <a:srgbClr val="000000"/>
                </a:solidFill>
                <a:uFillTx/>
              </a:defRPr>
            </a:pPr>
            <a:r>
              <a:rPr sz="2200">
                <a:solidFill>
                  <a:srgbClr val="3A88FE"/>
                </a:solidFill>
                <a:uFill>
                  <a:solidFill>
                    <a:srgbClr val="3A88FE"/>
                  </a:solidFill>
                </a:uFill>
              </a:rPr>
              <a:t>Such understanding is necessary to rightly lead a fundamental building block to our mission:</a:t>
            </a:r>
          </a:p>
        </p:txBody>
      </p:sp>
    </p:spTree>
  </p:cSld>
  <p:clrMapOvr>
    <a:masterClrMapping/>
  </p:clrMapOvr>
  <p:transition spd="med"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61" name="Shape 61"/>
          <p:cNvSpPr/>
          <p:nvPr>
            <p:ph type="title"/>
          </p:nvPr>
        </p:nvSpPr>
        <p:spPr>
          <a:prstGeom prst="rect">
            <a:avLst/>
          </a:prstGeom>
        </p:spPr>
        <p:txBody>
          <a:bodyPr/>
          <a:lstStyle/>
          <a:p>
            <a:pPr lvl="0">
              <a:defRPr b="0" sz="1800">
                <a:uFillTx/>
              </a:defRPr>
            </a:pPr>
            <a:r>
              <a:rPr b="1" sz="3200">
                <a:uFill>
                  <a:solidFill/>
                </a:uFill>
              </a:rPr>
              <a:t>Agenda</a:t>
            </a:r>
          </a:p>
        </p:txBody>
      </p:sp>
      <p:sp>
        <p:nvSpPr>
          <p:cNvPr id="62" name="Shape 62"/>
          <p:cNvSpPr/>
          <p:nvPr>
            <p:ph type="body" idx="1"/>
          </p:nvPr>
        </p:nvSpPr>
        <p:spPr>
          <a:xfrm>
            <a:off x="685800" y="1676400"/>
            <a:ext cx="7772400" cy="5181600"/>
          </a:xfrm>
          <a:prstGeom prst="rect">
            <a:avLst/>
          </a:prstGeom>
        </p:spPr>
        <p:txBody>
          <a:bodyPr/>
          <a:lstStyle/>
          <a:p>
            <a:pPr lvl="0" marL="285750" indent="-285750">
              <a:spcBef>
                <a:spcPts val="400"/>
              </a:spcBef>
              <a:defRPr sz="1800">
                <a:uFillTx/>
              </a:defRPr>
            </a:pPr>
            <a:r>
              <a:rPr sz="2000">
                <a:uFill>
                  <a:solidFill/>
                </a:uFill>
              </a:rPr>
              <a:t>Praise and worship</a:t>
            </a:r>
            <a:endParaRPr sz="2400">
              <a:uFill>
                <a:solidFill/>
              </a:uFill>
            </a:endParaRPr>
          </a:p>
          <a:p>
            <a:pPr lvl="0" marL="285750" indent="-285750">
              <a:spcBef>
                <a:spcPts val="400"/>
              </a:spcBef>
              <a:defRPr sz="1800">
                <a:uFillTx/>
              </a:defRPr>
            </a:pPr>
            <a:r>
              <a:rPr sz="2000">
                <a:uFill>
                  <a:solidFill/>
                </a:uFill>
              </a:rPr>
              <a:t>Welcome &amp; Prayer</a:t>
            </a:r>
            <a:endParaRPr sz="2400">
              <a:uFill>
                <a:solidFill/>
              </a:uFill>
            </a:endParaRPr>
          </a:p>
          <a:p>
            <a:pPr lvl="0" marL="285750" indent="-285750">
              <a:spcBef>
                <a:spcPts val="400"/>
              </a:spcBef>
              <a:defRPr sz="1800">
                <a:uFillTx/>
              </a:defRPr>
            </a:pPr>
            <a:r>
              <a:rPr sz="2000">
                <a:uFill>
                  <a:solidFill/>
                </a:uFill>
              </a:rPr>
              <a:t>Discussion Questions Review</a:t>
            </a:r>
            <a:endParaRPr sz="2400">
              <a:uFill>
                <a:solidFill/>
              </a:uFill>
            </a:endParaRPr>
          </a:p>
          <a:p>
            <a:pPr lvl="0" marL="285750" indent="-285750">
              <a:spcBef>
                <a:spcPts val="400"/>
              </a:spcBef>
              <a:defRPr sz="1800">
                <a:uFillTx/>
              </a:defRPr>
            </a:pPr>
            <a:r>
              <a:rPr sz="2000">
                <a:uFill>
                  <a:solidFill/>
                </a:uFill>
              </a:rPr>
              <a:t>Teaching – Characteristics of Leadership - Session I</a:t>
            </a:r>
            <a:endParaRPr sz="2400">
              <a:uFill>
                <a:solidFill/>
              </a:uFill>
            </a:endParaRPr>
          </a:p>
          <a:p>
            <a:pPr lvl="0" marL="285750" indent="-285750">
              <a:spcBef>
                <a:spcPts val="400"/>
              </a:spcBef>
              <a:defRPr sz="1800">
                <a:uFillTx/>
              </a:defRPr>
            </a:pPr>
            <a:r>
              <a:rPr sz="2000">
                <a:uFill>
                  <a:solidFill/>
                </a:uFill>
              </a:rPr>
              <a:t>Break</a:t>
            </a:r>
            <a:endParaRPr sz="2400">
              <a:uFill>
                <a:solidFill/>
              </a:uFill>
            </a:endParaRPr>
          </a:p>
          <a:p>
            <a:pPr lvl="0" marL="285750" indent="-285750">
              <a:spcBef>
                <a:spcPts val="400"/>
              </a:spcBef>
              <a:defRPr sz="1800">
                <a:uFillTx/>
              </a:defRPr>
            </a:pPr>
            <a:r>
              <a:rPr sz="2000">
                <a:uFill>
                  <a:solidFill/>
                </a:uFill>
              </a:rPr>
              <a:t>Teaching – Heart of Leadership - Session II</a:t>
            </a:r>
            <a:endParaRPr sz="2400">
              <a:uFill>
                <a:solidFill/>
              </a:uFill>
            </a:endParaRPr>
          </a:p>
          <a:p>
            <a:pPr lvl="0" marL="285750" indent="-285750">
              <a:spcBef>
                <a:spcPts val="400"/>
              </a:spcBef>
              <a:defRPr sz="1800">
                <a:uFillTx/>
              </a:defRPr>
            </a:pPr>
            <a:r>
              <a:rPr sz="2000">
                <a:uFill>
                  <a:solidFill/>
                </a:uFill>
              </a:rPr>
              <a:t>Questions and Answers</a:t>
            </a:r>
            <a:endParaRPr sz="2400">
              <a:uFill>
                <a:solidFill/>
              </a:uFill>
            </a:endParaRPr>
          </a:p>
          <a:p>
            <a:pPr lvl="0" marL="285750" indent="-285750">
              <a:spcBef>
                <a:spcPts val="400"/>
              </a:spcBef>
              <a:defRPr sz="1800">
                <a:uFillTx/>
              </a:defRPr>
            </a:pPr>
            <a:r>
              <a:rPr sz="2000">
                <a:uFill>
                  <a:solidFill/>
                </a:uFill>
              </a:rPr>
              <a:t>Action List</a:t>
            </a:r>
            <a:endParaRPr sz="2000">
              <a:uFill>
                <a:solidFill/>
              </a:uFill>
            </a:endParaRPr>
          </a:p>
          <a:p>
            <a:pPr lvl="0" marL="285750" indent="-285750">
              <a:spcBef>
                <a:spcPts val="400"/>
              </a:spcBef>
              <a:defRPr sz="1800">
                <a:uFillTx/>
              </a:defRPr>
            </a:pPr>
            <a:r>
              <a:rPr sz="2000">
                <a:uFill>
                  <a:solidFill/>
                </a:uFill>
              </a:rPr>
              <a:t>Distribute Materials</a:t>
            </a:r>
            <a:endParaRPr sz="2400">
              <a:uFill>
                <a:solidFill/>
              </a:uFill>
            </a:endParaRPr>
          </a:p>
          <a:p>
            <a:pPr lvl="0" marL="285750" indent="-285750">
              <a:spcBef>
                <a:spcPts val="400"/>
              </a:spcBef>
              <a:defRPr sz="1800">
                <a:uFillTx/>
              </a:defRPr>
            </a:pPr>
            <a:r>
              <a:rPr sz="2000">
                <a:uFill>
                  <a:solidFill/>
                </a:uFill>
              </a:rPr>
              <a:t>Close with prayer</a:t>
            </a:r>
          </a:p>
        </p:txBody>
      </p:sp>
    </p:spTree>
  </p:cSld>
  <p:clrMapOvr>
    <a:masterClrMapping/>
  </p:clrMapOvr>
  <p:transition spd="med"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GG-transperant-08.png"/>
          <p:cNvPicPr/>
          <p:nvPr/>
        </p:nvPicPr>
        <p:blipFill>
          <a:blip r:embed="rId2">
            <a:extLst/>
          </a:blip>
          <a:stretch>
            <a:fillRect/>
          </a:stretch>
        </p:blipFill>
        <p:spPr>
          <a:xfrm>
            <a:off x="2159000" y="3759200"/>
            <a:ext cx="4813300" cy="1719036"/>
          </a:xfrm>
          <a:prstGeom prst="rect">
            <a:avLst/>
          </a:prstGeom>
          <a:ln w="12700">
            <a:miter lim="400000"/>
          </a:ln>
        </p:spPr>
      </p:pic>
      <p:sp>
        <p:nvSpPr>
          <p:cNvPr id="150" name="Shape 150"/>
          <p:cNvSpPr/>
          <p:nvPr>
            <p:ph type="sldNum" sz="quarter" idx="2"/>
          </p:nvPr>
        </p:nvSpPr>
        <p:spPr>
          <a:xfrm>
            <a:off x="8864141" y="6578402"/>
            <a:ext cx="187784" cy="165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700">
                <a:uFill>
                  <a:solidFill/>
                </a:uFill>
              </a:rPr>
            </a:fld>
          </a:p>
        </p:txBody>
      </p:sp>
      <p:sp>
        <p:nvSpPr>
          <p:cNvPr id="151" name="Shape 151"/>
          <p:cNvSpPr/>
          <p:nvPr>
            <p:ph type="title"/>
          </p:nvPr>
        </p:nvSpPr>
        <p:spPr>
          <a:prstGeom prst="rect">
            <a:avLst/>
          </a:prstGeom>
        </p:spPr>
        <p:txBody>
          <a:bodyPr/>
          <a:lstStyle/>
          <a:p>
            <a:pPr lvl="0">
              <a:defRPr b="0" sz="1800">
                <a:uFillTx/>
              </a:defRPr>
            </a:pPr>
            <a:r>
              <a:rPr b="1" sz="3000">
                <a:uFill>
                  <a:solidFill/>
                </a:uFill>
              </a:rPr>
              <a:t>Tips from the Good Shepherd</a:t>
            </a:r>
          </a:p>
        </p:txBody>
      </p:sp>
      <p:sp>
        <p:nvSpPr>
          <p:cNvPr id="152" name="Shape 152"/>
          <p:cNvSpPr/>
          <p:nvPr/>
        </p:nvSpPr>
        <p:spPr>
          <a:xfrm>
            <a:off x="939800" y="2476500"/>
            <a:ext cx="7264400" cy="72746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ctr">
              <a:spcBef>
                <a:spcPts val="500"/>
              </a:spcBef>
              <a:buClrTx/>
              <a:defRPr sz="2200">
                <a:solidFill>
                  <a:srgbClr val="3A88FE"/>
                </a:solidFill>
                <a:uFill>
                  <a:solidFill>
                    <a:srgbClr val="3A88FE"/>
                  </a:solidFill>
                </a:uFill>
              </a:defRPr>
            </a:lvl1pPr>
          </a:lstStyle>
          <a:p>
            <a:pPr lvl="0">
              <a:defRPr sz="1800">
                <a:solidFill>
                  <a:srgbClr val="000000"/>
                </a:solidFill>
                <a:uFillTx/>
              </a:defRPr>
            </a:pPr>
            <a:r>
              <a:rPr sz="2200">
                <a:solidFill>
                  <a:srgbClr val="3A88FE"/>
                </a:solidFill>
                <a:uFill>
                  <a:solidFill>
                    <a:srgbClr val="3A88FE"/>
                  </a:solidFill>
                </a:uFill>
              </a:rPr>
              <a:t>Such understanding is necessary to rightly lead a fundamental building block to our mission:</a:t>
            </a:r>
          </a:p>
        </p:txBody>
      </p:sp>
    </p:spTree>
  </p:cSld>
  <p:clrMapOvr>
    <a:masterClrMapping/>
  </p:clrMapOvr>
  <p:transition spd="med"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p>
            <a:pPr lvl="0">
              <a:defRPr b="0" sz="1800">
                <a:uFillTx/>
              </a:defRPr>
            </a:pPr>
            <a:r>
              <a:rPr b="1" sz="3000">
                <a:uFill>
                  <a:solidFill/>
                </a:uFill>
              </a:rPr>
              <a:t>Purpose of a </a:t>
            </a:r>
            <a:endParaRPr b="1" sz="3000">
              <a:uFill>
                <a:solidFill/>
              </a:uFill>
            </a:endParaRPr>
          </a:p>
          <a:p>
            <a:pPr lvl="0">
              <a:defRPr b="0" sz="1800">
                <a:uFillTx/>
              </a:defRPr>
            </a:pPr>
            <a:r>
              <a:rPr b="1" sz="3000">
                <a:uFill>
                  <a:solidFill/>
                </a:uFill>
              </a:rPr>
              <a:t>Growth Group (GG)</a:t>
            </a:r>
          </a:p>
        </p:txBody>
      </p:sp>
      <p:sp>
        <p:nvSpPr>
          <p:cNvPr id="155" name="Shape 155"/>
          <p:cNvSpPr/>
          <p:nvPr>
            <p:ph type="body" idx="1"/>
          </p:nvPr>
        </p:nvSpPr>
        <p:spPr>
          <a:prstGeom prst="rect">
            <a:avLst/>
          </a:prstGeom>
        </p:spPr>
        <p:txBody>
          <a:bodyPr/>
          <a:lstStyle/>
          <a:p>
            <a:pPr lvl="0">
              <a:defRPr sz="1800">
                <a:uFillTx/>
              </a:defRPr>
            </a:pPr>
            <a:r>
              <a:rPr sz="2200">
                <a:uFill>
                  <a:solidFill/>
                </a:uFill>
              </a:rPr>
              <a:t>Personal Spiritual Growth</a:t>
            </a:r>
            <a:endParaRPr sz="2200">
              <a:uFill>
                <a:solidFill/>
              </a:uFill>
            </a:endParaRPr>
          </a:p>
          <a:p>
            <a:pPr lvl="1">
              <a:defRPr>
                <a:uFillTx/>
              </a:defRPr>
            </a:pPr>
            <a:r>
              <a:rPr>
                <a:uFill>
                  <a:solidFill/>
                </a:uFill>
              </a:rPr>
              <a:t>Bible Study, challenged to do daily devotions &amp; prayer</a:t>
            </a:r>
            <a:endParaRPr>
              <a:uFill>
                <a:solidFill/>
              </a:uFill>
            </a:endParaRPr>
          </a:p>
          <a:p>
            <a:pPr lvl="1">
              <a:defRPr>
                <a:uFillTx/>
              </a:defRPr>
            </a:pPr>
            <a:r>
              <a:rPr>
                <a:uFill>
                  <a:solidFill/>
                </a:uFill>
              </a:rPr>
              <a:t>Challenged to live what is taught from pulpit</a:t>
            </a:r>
            <a:endParaRPr>
              <a:uFill>
                <a:solidFill/>
              </a:uFill>
            </a:endParaRPr>
          </a:p>
          <a:p>
            <a:pPr lvl="1">
              <a:defRPr>
                <a:uFillTx/>
              </a:defRPr>
            </a:pPr>
            <a:r>
              <a:rPr>
                <a:uFill>
                  <a:solidFill/>
                </a:uFill>
              </a:rPr>
              <a:t>Your example to them</a:t>
            </a:r>
            <a:endParaRPr>
              <a:uFill>
                <a:solidFill/>
              </a:uFill>
            </a:endParaRPr>
          </a:p>
          <a:p>
            <a:pPr lvl="0">
              <a:defRPr sz="1800">
                <a:uFillTx/>
              </a:defRPr>
            </a:pPr>
            <a:r>
              <a:rPr sz="2200">
                <a:uFill>
                  <a:solidFill/>
                </a:uFill>
              </a:rPr>
              <a:t>Relational Growth</a:t>
            </a:r>
            <a:endParaRPr sz="2200">
              <a:uFill>
                <a:solidFill/>
              </a:uFill>
            </a:endParaRPr>
          </a:p>
          <a:p>
            <a:pPr lvl="1">
              <a:defRPr>
                <a:uFillTx/>
              </a:defRPr>
            </a:pPr>
            <a:r>
              <a:rPr>
                <a:uFill>
                  <a:solidFill/>
                </a:uFill>
              </a:rPr>
              <a:t>Interaction with believers in the group setting</a:t>
            </a:r>
            <a:endParaRPr>
              <a:uFill>
                <a:solidFill/>
              </a:uFill>
            </a:endParaRPr>
          </a:p>
          <a:p>
            <a:pPr lvl="1">
              <a:defRPr>
                <a:uFillTx/>
              </a:defRPr>
            </a:pPr>
            <a:r>
              <a:rPr>
                <a:uFill>
                  <a:solidFill/>
                </a:uFill>
              </a:rPr>
              <a:t>Sharing life (change, problems, victories)</a:t>
            </a:r>
            <a:endParaRPr>
              <a:uFill>
                <a:solidFill/>
              </a:uFill>
            </a:endParaRPr>
          </a:p>
          <a:p>
            <a:pPr lvl="1">
              <a:defRPr>
                <a:uFillTx/>
              </a:defRPr>
            </a:pPr>
            <a:r>
              <a:rPr>
                <a:uFill>
                  <a:solidFill/>
                </a:uFill>
              </a:rPr>
              <a:t>Having a family within the BODY OF CHRIST</a:t>
            </a:r>
            <a:endParaRPr>
              <a:uFill>
                <a:solidFill/>
              </a:uFill>
            </a:endParaRPr>
          </a:p>
          <a:p>
            <a:pPr lvl="0">
              <a:defRPr sz="1800">
                <a:uFillTx/>
              </a:defRPr>
            </a:pPr>
            <a:r>
              <a:rPr sz="2200">
                <a:uFill>
                  <a:solidFill/>
                </a:uFill>
              </a:rPr>
              <a:t>Numerical Growth</a:t>
            </a:r>
            <a:endParaRPr sz="2200">
              <a:uFill>
                <a:solidFill/>
              </a:uFill>
            </a:endParaRPr>
          </a:p>
          <a:p>
            <a:pPr lvl="1">
              <a:defRPr>
                <a:uFillTx/>
              </a:defRPr>
            </a:pPr>
            <a:r>
              <a:rPr>
                <a:uFill>
                  <a:solidFill/>
                </a:uFill>
              </a:rPr>
              <a:t>Team ministry - More can be ministered to</a:t>
            </a:r>
            <a:endParaRPr>
              <a:uFill>
                <a:solidFill/>
              </a:uFill>
            </a:endParaRPr>
          </a:p>
          <a:p>
            <a:pPr lvl="1">
              <a:defRPr>
                <a:uFillTx/>
              </a:defRPr>
            </a:pPr>
            <a:r>
              <a:rPr>
                <a:uFill>
                  <a:solidFill/>
                </a:uFill>
              </a:rPr>
              <a:t>Each Growth Group Leader is an under-shepherd ... </a:t>
            </a:r>
            <a:r>
              <a:rPr u="sng">
                <a:uFill>
                  <a:solidFill/>
                </a:uFill>
              </a:rPr>
              <a:t>a Pastor for their Growth Group</a:t>
            </a:r>
          </a:p>
        </p:txBody>
      </p:sp>
      <p:sp>
        <p:nvSpPr>
          <p:cNvPr id="156" name="Shape 156"/>
          <p:cNvSpPr/>
          <p:nvPr>
            <p:ph type="sldNum" sz="quarter" idx="2"/>
          </p:nvPr>
        </p:nvSpPr>
        <p:spPr>
          <a:xfrm>
            <a:off x="8864141" y="6578402"/>
            <a:ext cx="187784" cy="165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7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155">
                                            <p:bg/>
                                          </p:spTgt>
                                        </p:tgtEl>
                                        <p:attrNameLst>
                                          <p:attrName>style.visibility</p:attrName>
                                        </p:attrNameLst>
                                      </p:cBhvr>
                                      <p:to>
                                        <p:strVal val="visible"/>
                                      </p:to>
                                    </p:set>
                                    <p:animEffect filter="dissolve" transition="in">
                                      <p:cBhvr>
                                        <p:cTn id="7" dur="1000"/>
                                        <p:tgtEl>
                                          <p:spTgt spid="155">
                                            <p:bg/>
                                          </p:spTgt>
                                        </p:tgtEl>
                                      </p:cBhvr>
                                    </p:animEffect>
                                  </p:childTnLst>
                                </p:cTn>
                              </p:par>
                              <p:par>
                                <p:cTn id="8" presetClass="entr" presetSubtype="0" presetID="9" grpId="1" fill="hold">
                                  <p:stCondLst>
                                    <p:cond delay="0"/>
                                  </p:stCondLst>
                                  <p:iterate type="el" backwards="0">
                                    <p:tmAbs val="0"/>
                                  </p:iterate>
                                  <p:childTnLst>
                                    <p:set>
                                      <p:cBhvr>
                                        <p:cTn id="9" fill="hold"/>
                                        <p:tgtEl>
                                          <p:spTgt spid="155">
                                            <p:txEl>
                                              <p:pRg st="0" end="0"/>
                                            </p:txEl>
                                          </p:spTgt>
                                        </p:tgtEl>
                                        <p:attrNameLst>
                                          <p:attrName>style.visibility</p:attrName>
                                        </p:attrNameLst>
                                      </p:cBhvr>
                                      <p:to>
                                        <p:strVal val="visible"/>
                                      </p:to>
                                    </p:set>
                                    <p:animEffect filter="dissolve" transition="in">
                                      <p:cBhvr>
                                        <p:cTn id="10" dur="1000"/>
                                        <p:tgtEl>
                                          <p:spTgt spid="155">
                                            <p:txEl>
                                              <p:pRg st="0" end="0"/>
                                            </p:txEl>
                                          </p:spTgt>
                                        </p:tgtEl>
                                      </p:cBhvr>
                                    </p:animEffect>
                                  </p:childTnLst>
                                </p:cTn>
                              </p:par>
                              <p:par>
                                <p:cTn id="11" presetClass="entr" presetSubtype="0" presetID="9" grpId="1" fill="hold">
                                  <p:stCondLst>
                                    <p:cond delay="0"/>
                                  </p:stCondLst>
                                  <p:iterate type="el" backwards="0">
                                    <p:tmAbs val="0"/>
                                  </p:iterate>
                                  <p:childTnLst>
                                    <p:set>
                                      <p:cBhvr>
                                        <p:cTn id="12" fill="hold"/>
                                        <p:tgtEl>
                                          <p:spTgt spid="155">
                                            <p:txEl>
                                              <p:pRg st="1" end="1"/>
                                            </p:txEl>
                                          </p:spTgt>
                                        </p:tgtEl>
                                        <p:attrNameLst>
                                          <p:attrName>style.visibility</p:attrName>
                                        </p:attrNameLst>
                                      </p:cBhvr>
                                      <p:to>
                                        <p:strVal val="visible"/>
                                      </p:to>
                                    </p:set>
                                    <p:animEffect filter="dissolve" transition="in">
                                      <p:cBhvr>
                                        <p:cTn id="13" dur="1000"/>
                                        <p:tgtEl>
                                          <p:spTgt spid="155">
                                            <p:txEl>
                                              <p:pRg st="1" end="1"/>
                                            </p:txEl>
                                          </p:spTgt>
                                        </p:tgtEl>
                                      </p:cBhvr>
                                    </p:animEffect>
                                  </p:childTnLst>
                                </p:cTn>
                              </p:par>
                              <p:par>
                                <p:cTn id="14" presetClass="entr" presetSubtype="0" presetID="9" grpId="1" fill="hold">
                                  <p:stCondLst>
                                    <p:cond delay="0"/>
                                  </p:stCondLst>
                                  <p:iterate type="el" backwards="0">
                                    <p:tmAbs val="0"/>
                                  </p:iterate>
                                  <p:childTnLst>
                                    <p:set>
                                      <p:cBhvr>
                                        <p:cTn id="15" fill="hold"/>
                                        <p:tgtEl>
                                          <p:spTgt spid="155">
                                            <p:txEl>
                                              <p:pRg st="2" end="2"/>
                                            </p:txEl>
                                          </p:spTgt>
                                        </p:tgtEl>
                                        <p:attrNameLst>
                                          <p:attrName>style.visibility</p:attrName>
                                        </p:attrNameLst>
                                      </p:cBhvr>
                                      <p:to>
                                        <p:strVal val="visible"/>
                                      </p:to>
                                    </p:set>
                                    <p:animEffect filter="dissolve" transition="in">
                                      <p:cBhvr>
                                        <p:cTn id="16" dur="1000"/>
                                        <p:tgtEl>
                                          <p:spTgt spid="155">
                                            <p:txEl>
                                              <p:pRg st="2" end="2"/>
                                            </p:txEl>
                                          </p:spTgt>
                                        </p:tgtEl>
                                      </p:cBhvr>
                                    </p:animEffect>
                                  </p:childTnLst>
                                </p:cTn>
                              </p:par>
                              <p:par>
                                <p:cTn id="17" presetClass="entr" presetSubtype="0" presetID="9" grpId="1" fill="hold">
                                  <p:stCondLst>
                                    <p:cond delay="0"/>
                                  </p:stCondLst>
                                  <p:iterate type="el" backwards="0">
                                    <p:tmAbs val="0"/>
                                  </p:iterate>
                                  <p:childTnLst>
                                    <p:set>
                                      <p:cBhvr>
                                        <p:cTn id="18" fill="hold"/>
                                        <p:tgtEl>
                                          <p:spTgt spid="155">
                                            <p:txEl>
                                              <p:pRg st="3" end="3"/>
                                            </p:txEl>
                                          </p:spTgt>
                                        </p:tgtEl>
                                        <p:attrNameLst>
                                          <p:attrName>style.visibility</p:attrName>
                                        </p:attrNameLst>
                                      </p:cBhvr>
                                      <p:to>
                                        <p:strVal val="visible"/>
                                      </p:to>
                                    </p:set>
                                    <p:animEffect filter="dissolve" transition="in">
                                      <p:cBhvr>
                                        <p:cTn id="19" dur="1000"/>
                                        <p:tgtEl>
                                          <p:spTgt spid="15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9" grpId="1" fill="hold">
                                  <p:stCondLst>
                                    <p:cond delay="0"/>
                                  </p:stCondLst>
                                  <p:iterate type="el" backwards="0">
                                    <p:tmAbs val="0"/>
                                  </p:iterate>
                                  <p:childTnLst>
                                    <p:set>
                                      <p:cBhvr>
                                        <p:cTn id="23" fill="hold"/>
                                        <p:tgtEl>
                                          <p:spTgt spid="155">
                                            <p:txEl>
                                              <p:pRg st="4" end="4"/>
                                            </p:txEl>
                                          </p:spTgt>
                                        </p:tgtEl>
                                        <p:attrNameLst>
                                          <p:attrName>style.visibility</p:attrName>
                                        </p:attrNameLst>
                                      </p:cBhvr>
                                      <p:to>
                                        <p:strVal val="visible"/>
                                      </p:to>
                                    </p:set>
                                    <p:animEffect filter="dissolve" transition="in">
                                      <p:cBhvr>
                                        <p:cTn id="24" dur="1000"/>
                                        <p:tgtEl>
                                          <p:spTgt spid="155">
                                            <p:txEl>
                                              <p:pRg st="4" end="4"/>
                                            </p:txEl>
                                          </p:spTgt>
                                        </p:tgtEl>
                                      </p:cBhvr>
                                    </p:animEffect>
                                  </p:childTnLst>
                                </p:cTn>
                              </p:par>
                              <p:par>
                                <p:cTn id="25" presetClass="entr" presetSubtype="0" presetID="9" grpId="1" fill="hold">
                                  <p:stCondLst>
                                    <p:cond delay="0"/>
                                  </p:stCondLst>
                                  <p:iterate type="el" backwards="0">
                                    <p:tmAbs val="0"/>
                                  </p:iterate>
                                  <p:childTnLst>
                                    <p:set>
                                      <p:cBhvr>
                                        <p:cTn id="26" fill="hold"/>
                                        <p:tgtEl>
                                          <p:spTgt spid="155">
                                            <p:txEl>
                                              <p:pRg st="5" end="5"/>
                                            </p:txEl>
                                          </p:spTgt>
                                        </p:tgtEl>
                                        <p:attrNameLst>
                                          <p:attrName>style.visibility</p:attrName>
                                        </p:attrNameLst>
                                      </p:cBhvr>
                                      <p:to>
                                        <p:strVal val="visible"/>
                                      </p:to>
                                    </p:set>
                                    <p:animEffect filter="dissolve" transition="in">
                                      <p:cBhvr>
                                        <p:cTn id="27" dur="1000"/>
                                        <p:tgtEl>
                                          <p:spTgt spid="155">
                                            <p:txEl>
                                              <p:pRg st="5" end="5"/>
                                            </p:txEl>
                                          </p:spTgt>
                                        </p:tgtEl>
                                      </p:cBhvr>
                                    </p:animEffect>
                                  </p:childTnLst>
                                </p:cTn>
                              </p:par>
                              <p:par>
                                <p:cTn id="28" presetClass="entr" presetSubtype="0" presetID="9" grpId="1" fill="hold">
                                  <p:stCondLst>
                                    <p:cond delay="0"/>
                                  </p:stCondLst>
                                  <p:iterate type="el" backwards="0">
                                    <p:tmAbs val="0"/>
                                  </p:iterate>
                                  <p:childTnLst>
                                    <p:set>
                                      <p:cBhvr>
                                        <p:cTn id="29" fill="hold"/>
                                        <p:tgtEl>
                                          <p:spTgt spid="155">
                                            <p:txEl>
                                              <p:pRg st="6" end="6"/>
                                            </p:txEl>
                                          </p:spTgt>
                                        </p:tgtEl>
                                        <p:attrNameLst>
                                          <p:attrName>style.visibility</p:attrName>
                                        </p:attrNameLst>
                                      </p:cBhvr>
                                      <p:to>
                                        <p:strVal val="visible"/>
                                      </p:to>
                                    </p:set>
                                    <p:animEffect filter="dissolve" transition="in">
                                      <p:cBhvr>
                                        <p:cTn id="30" dur="1000"/>
                                        <p:tgtEl>
                                          <p:spTgt spid="155">
                                            <p:txEl>
                                              <p:pRg st="6" end="6"/>
                                            </p:txEl>
                                          </p:spTgt>
                                        </p:tgtEl>
                                      </p:cBhvr>
                                    </p:animEffect>
                                  </p:childTnLst>
                                </p:cTn>
                              </p:par>
                              <p:par>
                                <p:cTn id="31" presetClass="entr" presetSubtype="0" presetID="9" grpId="1" fill="hold">
                                  <p:stCondLst>
                                    <p:cond delay="0"/>
                                  </p:stCondLst>
                                  <p:iterate type="el" backwards="0">
                                    <p:tmAbs val="0"/>
                                  </p:iterate>
                                  <p:childTnLst>
                                    <p:set>
                                      <p:cBhvr>
                                        <p:cTn id="32" fill="hold"/>
                                        <p:tgtEl>
                                          <p:spTgt spid="155">
                                            <p:txEl>
                                              <p:pRg st="7" end="7"/>
                                            </p:txEl>
                                          </p:spTgt>
                                        </p:tgtEl>
                                        <p:attrNameLst>
                                          <p:attrName>style.visibility</p:attrName>
                                        </p:attrNameLst>
                                      </p:cBhvr>
                                      <p:to>
                                        <p:strVal val="visible"/>
                                      </p:to>
                                    </p:set>
                                    <p:animEffect filter="dissolve" transition="in">
                                      <p:cBhvr>
                                        <p:cTn id="33" dur="1000"/>
                                        <p:tgtEl>
                                          <p:spTgt spid="15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9" grpId="1" fill="hold">
                                  <p:stCondLst>
                                    <p:cond delay="0"/>
                                  </p:stCondLst>
                                  <p:iterate type="el" backwards="0">
                                    <p:tmAbs val="0"/>
                                  </p:iterate>
                                  <p:childTnLst>
                                    <p:set>
                                      <p:cBhvr>
                                        <p:cTn id="37" fill="hold"/>
                                        <p:tgtEl>
                                          <p:spTgt spid="155">
                                            <p:txEl>
                                              <p:pRg st="8" end="8"/>
                                            </p:txEl>
                                          </p:spTgt>
                                        </p:tgtEl>
                                        <p:attrNameLst>
                                          <p:attrName>style.visibility</p:attrName>
                                        </p:attrNameLst>
                                      </p:cBhvr>
                                      <p:to>
                                        <p:strVal val="visible"/>
                                      </p:to>
                                    </p:set>
                                    <p:animEffect filter="dissolve" transition="in">
                                      <p:cBhvr>
                                        <p:cTn id="38" dur="1000"/>
                                        <p:tgtEl>
                                          <p:spTgt spid="155">
                                            <p:txEl>
                                              <p:pRg st="8" end="8"/>
                                            </p:txEl>
                                          </p:spTgt>
                                        </p:tgtEl>
                                      </p:cBhvr>
                                    </p:animEffect>
                                  </p:childTnLst>
                                </p:cTn>
                              </p:par>
                              <p:par>
                                <p:cTn id="39" presetClass="entr" presetSubtype="0" presetID="9" grpId="1" fill="hold">
                                  <p:stCondLst>
                                    <p:cond delay="0"/>
                                  </p:stCondLst>
                                  <p:iterate type="el" backwards="0">
                                    <p:tmAbs val="0"/>
                                  </p:iterate>
                                  <p:childTnLst>
                                    <p:set>
                                      <p:cBhvr>
                                        <p:cTn id="40" fill="hold"/>
                                        <p:tgtEl>
                                          <p:spTgt spid="155">
                                            <p:txEl>
                                              <p:pRg st="9" end="9"/>
                                            </p:txEl>
                                          </p:spTgt>
                                        </p:tgtEl>
                                        <p:attrNameLst>
                                          <p:attrName>style.visibility</p:attrName>
                                        </p:attrNameLst>
                                      </p:cBhvr>
                                      <p:to>
                                        <p:strVal val="visible"/>
                                      </p:to>
                                    </p:set>
                                    <p:animEffect filter="dissolve" transition="in">
                                      <p:cBhvr>
                                        <p:cTn id="41" dur="1000"/>
                                        <p:tgtEl>
                                          <p:spTgt spid="155">
                                            <p:txEl>
                                              <p:pRg st="9" end="9"/>
                                            </p:txEl>
                                          </p:spTgt>
                                        </p:tgtEl>
                                      </p:cBhvr>
                                    </p:animEffect>
                                  </p:childTnLst>
                                </p:cTn>
                              </p:par>
                              <p:par>
                                <p:cTn id="42" presetClass="entr" presetSubtype="0" presetID="9" grpId="1" fill="hold">
                                  <p:stCondLst>
                                    <p:cond delay="0"/>
                                  </p:stCondLst>
                                  <p:iterate type="el" backwards="0">
                                    <p:tmAbs val="0"/>
                                  </p:iterate>
                                  <p:childTnLst>
                                    <p:set>
                                      <p:cBhvr>
                                        <p:cTn id="43" fill="hold"/>
                                        <p:tgtEl>
                                          <p:spTgt spid="155">
                                            <p:txEl>
                                              <p:pRg st="10" end="10"/>
                                            </p:txEl>
                                          </p:spTgt>
                                        </p:tgtEl>
                                        <p:attrNameLst>
                                          <p:attrName>style.visibility</p:attrName>
                                        </p:attrNameLst>
                                      </p:cBhvr>
                                      <p:to>
                                        <p:strVal val="visible"/>
                                      </p:to>
                                    </p:set>
                                    <p:animEffect filter="dissolve" transition="in">
                                      <p:cBhvr>
                                        <p:cTn id="44" dur="1000"/>
                                        <p:tgtEl>
                                          <p:spTgt spid="155">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5"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lvl="0">
              <a:defRPr b="0" sz="1800">
                <a:uFillTx/>
              </a:defRPr>
            </a:pPr>
            <a:r>
              <a:rPr b="1" sz="3000">
                <a:uFill>
                  <a:solidFill/>
                </a:uFill>
              </a:rPr>
              <a:t>Mission Statement for SG’s</a:t>
            </a:r>
          </a:p>
        </p:txBody>
      </p:sp>
      <p:sp>
        <p:nvSpPr>
          <p:cNvPr id="161" name="Shape 161"/>
          <p:cNvSpPr/>
          <p:nvPr>
            <p:ph type="body" idx="1"/>
          </p:nvPr>
        </p:nvSpPr>
        <p:spPr>
          <a:prstGeom prst="rect">
            <a:avLst/>
          </a:prstGeom>
        </p:spPr>
        <p:txBody>
          <a:bodyPr/>
          <a:lstStyle/>
          <a:p>
            <a:pPr lvl="0" marL="0" indent="0">
              <a:buClrTx/>
              <a:buSzTx/>
              <a:buFontTx/>
              <a:buNone/>
              <a:defRPr sz="1800">
                <a:uFillTx/>
              </a:defRPr>
            </a:pPr>
            <a:r>
              <a:rPr sz="2100" u="sng">
                <a:uFill>
                  <a:solidFill/>
                </a:uFill>
                <a:latin typeface="Noteworthy Bold"/>
                <a:ea typeface="Noteworthy Bold"/>
                <a:cs typeface="Noteworthy Bold"/>
                <a:sym typeface="Noteworthy Bold"/>
              </a:rPr>
              <a:t>NHT SMALL GROUP MISSION</a:t>
            </a:r>
            <a:endParaRPr sz="2100" u="sng">
              <a:uFill>
                <a:solidFill/>
              </a:uFill>
              <a:latin typeface="Noteworthy Bold"/>
              <a:ea typeface="Noteworthy Bold"/>
              <a:cs typeface="Noteworthy Bold"/>
              <a:sym typeface="Noteworthy Bold"/>
            </a:endParaRPr>
          </a:p>
          <a:p>
            <a:pPr lvl="0" marL="0" indent="0">
              <a:spcBef>
                <a:spcPts val="0"/>
              </a:spcBef>
              <a:buClrTx/>
              <a:buSzTx/>
              <a:buFontTx/>
              <a:buNone/>
              <a:defRPr sz="1800">
                <a:uFillTx/>
              </a:defRPr>
            </a:pPr>
            <a:r>
              <a:rPr b="1" sz="2900">
                <a:uFill>
                  <a:solidFill/>
                </a:uFill>
              </a:rPr>
              <a:t>To disciple the SAINTS of NHT for Jesus Christ by imparting our lives in the context of devotion groups, growth groups and discipleship groups. To reproduce Jesus into the life of every small group member. To equip and release leaders to continue the discipleship until Jesus returns</a:t>
            </a:r>
          </a:p>
        </p:txBody>
      </p:sp>
      <p:sp>
        <p:nvSpPr>
          <p:cNvPr id="162" name="Shape 162"/>
          <p:cNvSpPr/>
          <p:nvPr>
            <p:ph type="sldNum" sz="quarter" idx="2"/>
          </p:nvPr>
        </p:nvSpPr>
        <p:spPr>
          <a:xfrm>
            <a:off x="8864141" y="6578402"/>
            <a:ext cx="187784" cy="165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700">
                <a:uFill>
                  <a:solidFill/>
                </a:uFill>
              </a:rPr>
            </a:fld>
          </a:p>
        </p:txBody>
      </p:sp>
    </p:spTree>
  </p:cSld>
  <p:clrMapOvr>
    <a:masterClrMapping/>
  </p:clrMapOvr>
  <p:transition spd="med"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65" name="Shape 165"/>
          <p:cNvSpPr/>
          <p:nvPr>
            <p:ph type="title"/>
          </p:nvPr>
        </p:nvSpPr>
        <p:spPr>
          <a:prstGeom prst="rect">
            <a:avLst/>
          </a:prstGeom>
        </p:spPr>
        <p:txBody>
          <a:bodyPr/>
          <a:lstStyle/>
          <a:p>
            <a:pPr lvl="0">
              <a:defRPr b="0" sz="1800">
                <a:uFillTx/>
              </a:defRPr>
            </a:pPr>
            <a:r>
              <a:rPr b="1" sz="3200">
                <a:uFill>
                  <a:solidFill/>
                </a:uFill>
              </a:rPr>
              <a:t>Questions?</a:t>
            </a:r>
          </a:p>
        </p:txBody>
      </p:sp>
      <p:pic>
        <p:nvPicPr>
          <p:cNvPr id="166" name="droppedImage.png"/>
          <p:cNvPicPr/>
          <p:nvPr/>
        </p:nvPicPr>
        <p:blipFill>
          <a:blip r:embed="rId2">
            <a:extLst/>
          </a:blip>
          <a:stretch>
            <a:fillRect/>
          </a:stretch>
        </p:blipFill>
        <p:spPr>
          <a:xfrm>
            <a:off x="876300" y="1560321"/>
            <a:ext cx="7328524" cy="4876801"/>
          </a:xfrm>
          <a:prstGeom prst="rect">
            <a:avLst/>
          </a:prstGeom>
          <a:ln w="12700">
            <a:miter lim="400000"/>
          </a:ln>
        </p:spPr>
      </p:pic>
    </p:spTree>
  </p:cSld>
  <p:clrMapOvr>
    <a:masterClrMapping/>
  </p:clrMapOvr>
  <p:transition spd="med"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droppedImage.png"/>
          <p:cNvPicPr/>
          <p:nvPr/>
        </p:nvPicPr>
        <p:blipFill>
          <a:blip r:embed="rId3">
            <a:extLst/>
          </a:blip>
          <a:srcRect l="0" t="9019" r="59647" b="784"/>
          <a:stretch>
            <a:fillRect/>
          </a:stretch>
        </p:blipFill>
        <p:spPr>
          <a:xfrm>
            <a:off x="5756241" y="1676400"/>
            <a:ext cx="3806860" cy="5105400"/>
          </a:xfrm>
          <a:prstGeom prst="rect">
            <a:avLst/>
          </a:prstGeom>
          <a:ln w="12700">
            <a:miter lim="400000"/>
          </a:ln>
        </p:spPr>
      </p:pic>
      <p:sp>
        <p:nvSpPr>
          <p:cNvPr id="169" name="Shape 169"/>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70" name="Shape 170"/>
          <p:cNvSpPr/>
          <p:nvPr>
            <p:ph type="title"/>
          </p:nvPr>
        </p:nvSpPr>
        <p:spPr>
          <a:prstGeom prst="rect">
            <a:avLst/>
          </a:prstGeom>
        </p:spPr>
        <p:txBody>
          <a:bodyPr/>
          <a:lstStyle/>
          <a:p>
            <a:pPr lvl="0">
              <a:defRPr b="0" sz="1800">
                <a:uFillTx/>
              </a:defRPr>
            </a:pPr>
            <a:r>
              <a:rPr b="1" sz="3200">
                <a:uFill>
                  <a:solidFill/>
                </a:uFill>
              </a:rPr>
              <a:t>Action List (Prep for Next Week)</a:t>
            </a:r>
          </a:p>
        </p:txBody>
      </p:sp>
      <p:sp>
        <p:nvSpPr>
          <p:cNvPr id="171" name="Shape 171"/>
          <p:cNvSpPr/>
          <p:nvPr>
            <p:ph type="body" idx="1"/>
          </p:nvPr>
        </p:nvSpPr>
        <p:spPr>
          <a:xfrm>
            <a:off x="685800" y="1854200"/>
            <a:ext cx="7924800" cy="4559300"/>
          </a:xfrm>
          <a:prstGeom prst="rect">
            <a:avLst/>
          </a:prstGeom>
        </p:spPr>
        <p:txBody>
          <a:bodyPr/>
          <a:lstStyle/>
          <a:p>
            <a:pPr lvl="0">
              <a:defRPr sz="1800">
                <a:uFillTx/>
              </a:defRPr>
            </a:pPr>
            <a:r>
              <a:rPr sz="2400">
                <a:uFill>
                  <a:solidFill/>
                </a:uFill>
              </a:rPr>
              <a:t>Have Devotions &amp; Prayer Daily</a:t>
            </a:r>
            <a:endParaRPr sz="2400">
              <a:uFill>
                <a:solidFill/>
              </a:uFill>
            </a:endParaRPr>
          </a:p>
          <a:p>
            <a:pPr lvl="0">
              <a:defRPr sz="1800">
                <a:uFillTx/>
              </a:defRPr>
            </a:pPr>
            <a:r>
              <a:rPr sz="2400">
                <a:uFill>
                  <a:solidFill/>
                </a:uFill>
              </a:rPr>
              <a:t>Read “</a:t>
            </a:r>
            <a:r>
              <a:rPr sz="2400">
                <a:uFill>
                  <a:solidFill/>
                </a:uFill>
              </a:rPr>
              <a:t>Master Plan of Evangelism</a:t>
            </a:r>
            <a:r>
              <a:rPr sz="2400">
                <a:uFill>
                  <a:solidFill/>
                </a:uFill>
              </a:rPr>
              <a:t>” by </a:t>
            </a:r>
            <a:r>
              <a:rPr sz="2400">
                <a:uFill>
                  <a:solidFill/>
                </a:uFill>
              </a:rPr>
              <a:t>Robert E. Coleman</a:t>
            </a:r>
            <a:r>
              <a:rPr sz="2400">
                <a:uFill>
                  <a:solidFill/>
                </a:uFill>
              </a:rPr>
              <a:t>. </a:t>
            </a:r>
            <a:endParaRPr sz="2400">
              <a:uFill>
                <a:solidFill/>
              </a:uFill>
            </a:endParaRPr>
          </a:p>
          <a:p>
            <a:pPr lvl="0">
              <a:defRPr sz="1800">
                <a:uFillTx/>
              </a:defRPr>
            </a:pPr>
            <a:r>
              <a:rPr sz="2400">
                <a:uFill>
                  <a:solidFill/>
                </a:uFill>
              </a:rPr>
              <a:t>Listen to ”</a:t>
            </a:r>
            <a:r>
              <a:rPr sz="2400" u="sng">
                <a:uFill>
                  <a:solidFill/>
                </a:uFill>
              </a:rPr>
              <a:t>Art of Disciple-making</a:t>
            </a:r>
            <a:r>
              <a:rPr sz="2400">
                <a:uFill>
                  <a:solidFill/>
                </a:uFill>
              </a:rPr>
              <a:t>”, and “</a:t>
            </a:r>
            <a:r>
              <a:rPr sz="2400" u="sng">
                <a:uFill>
                  <a:solidFill/>
                </a:uFill>
              </a:rPr>
              <a:t>Biblical Principles of Group Dynamics</a:t>
            </a:r>
            <a:r>
              <a:rPr sz="2400">
                <a:uFill>
                  <a:solidFill/>
                </a:uFill>
              </a:rPr>
              <a:t>” by Howard Hendricks.</a:t>
            </a:r>
            <a:endParaRPr sz="2400">
              <a:uFill>
                <a:solidFill/>
              </a:uFill>
            </a:endParaRPr>
          </a:p>
          <a:p>
            <a:pPr lvl="0" marL="342899" indent="-342899" defTabSz="1295400">
              <a:spcBef>
                <a:spcPts val="800"/>
              </a:spcBef>
              <a:defRPr sz="1800">
                <a:uFillTx/>
              </a:defRPr>
            </a:pPr>
            <a:r>
              <a:rPr sz="2400">
                <a:uFill>
                  <a:solidFill/>
                </a:uFill>
              </a:rPr>
              <a:t>Complete your Growth Group Flyer Sheet.</a:t>
            </a:r>
            <a:endParaRPr sz="2400">
              <a:uFill>
                <a:solidFill/>
              </a:uFill>
            </a:endParaRPr>
          </a:p>
          <a:p>
            <a:pPr lvl="0">
              <a:defRPr sz="1800">
                <a:uFillTx/>
              </a:defRPr>
            </a:pPr>
            <a:r>
              <a:rPr sz="2400">
                <a:uFill>
                  <a:solidFill/>
                </a:uFill>
              </a:rPr>
              <a:t>Complete the Online Discussion Questions</a:t>
            </a:r>
          </a:p>
        </p:txBody>
      </p:sp>
    </p:spTree>
  </p:cSld>
  <p:clrMapOvr>
    <a:masterClrMapping/>
  </p:clrMapOvr>
  <p:transition spd="slow" advClick="1">
    <p:dissolve/>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droppedImage.png"/>
          <p:cNvPicPr/>
          <p:nvPr/>
        </p:nvPicPr>
        <p:blipFill>
          <a:blip r:embed="rId2">
            <a:extLst/>
          </a:blip>
          <a:stretch>
            <a:fillRect/>
          </a:stretch>
        </p:blipFill>
        <p:spPr>
          <a:xfrm>
            <a:off x="-677311" y="-26930"/>
            <a:ext cx="10288105" cy="6908801"/>
          </a:xfrm>
          <a:prstGeom prst="rect">
            <a:avLst/>
          </a:prstGeom>
          <a:ln w="12700">
            <a:miter lim="400000"/>
          </a:ln>
        </p:spPr>
      </p:pic>
      <p:sp>
        <p:nvSpPr>
          <p:cNvPr id="176" name="Shape 176"/>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77" name="Shape 177"/>
          <p:cNvSpPr/>
          <p:nvPr>
            <p:ph type="title"/>
          </p:nvPr>
        </p:nvSpPr>
        <p:spPr>
          <a:prstGeom prst="rect">
            <a:avLst/>
          </a:prstGeom>
        </p:spPr>
        <p:txBody>
          <a:bodyPr/>
          <a:lstStyle>
            <a:lvl1pPr>
              <a:defRPr>
                <a:solidFill>
                  <a:srgbClr val="FFFFFF"/>
                </a:solidFill>
                <a:uFill>
                  <a:solidFill>
                    <a:srgbClr val="FFFFFF"/>
                  </a:solidFill>
                </a:uFill>
              </a:defRPr>
            </a:lvl1pPr>
          </a:lstStyle>
          <a:p>
            <a:pPr lvl="0">
              <a:defRPr b="0" sz="1800">
                <a:solidFill>
                  <a:srgbClr val="000000"/>
                </a:solidFill>
                <a:uFillTx/>
              </a:defRPr>
            </a:pPr>
            <a:r>
              <a:rPr b="1" sz="3200">
                <a:solidFill>
                  <a:srgbClr val="FFFFFF"/>
                </a:solidFill>
                <a:uFill>
                  <a:solidFill>
                    <a:srgbClr val="FFFFFF"/>
                  </a:solidFill>
                </a:uFill>
              </a:rPr>
              <a:t>Conclude</a:t>
            </a:r>
          </a:p>
        </p:txBody>
      </p:sp>
      <p:sp>
        <p:nvSpPr>
          <p:cNvPr id="178" name="Shape 178"/>
          <p:cNvSpPr/>
          <p:nvPr>
            <p:ph type="body" idx="1"/>
          </p:nvPr>
        </p:nvSpPr>
        <p:spPr>
          <a:xfrm>
            <a:off x="685800" y="1981200"/>
            <a:ext cx="7772400" cy="2857500"/>
          </a:xfrm>
          <a:prstGeom prst="rect">
            <a:avLst/>
          </a:prstGeom>
        </p:spPr>
        <p:txBody>
          <a:bodyPr/>
          <a:lstStyle/>
          <a:p>
            <a:pPr lvl="0">
              <a:defRPr sz="1800">
                <a:uFillTx/>
              </a:defRPr>
            </a:pPr>
            <a:r>
              <a:rPr sz="2400">
                <a:solidFill>
                  <a:srgbClr val="FFFFFF"/>
                </a:solidFill>
                <a:uFill>
                  <a:solidFill>
                    <a:srgbClr val="FFFFFF"/>
                  </a:solidFill>
                </a:uFill>
              </a:rPr>
              <a:t>Assign Refreshments </a:t>
            </a:r>
            <a:endParaRPr sz="2400">
              <a:solidFill>
                <a:srgbClr val="FFFFFF"/>
              </a:solidFill>
              <a:uFill>
                <a:solidFill>
                  <a:srgbClr val="FFFFFF"/>
                </a:solidFill>
              </a:uFill>
            </a:endParaRPr>
          </a:p>
          <a:p>
            <a:pPr lvl="0">
              <a:defRPr sz="1800">
                <a:uFillTx/>
              </a:defRPr>
            </a:pPr>
            <a:r>
              <a:rPr sz="2400">
                <a:solidFill>
                  <a:srgbClr val="FFFFFF"/>
                </a:solidFill>
                <a:uFill>
                  <a:solidFill>
                    <a:srgbClr val="FFFFFF"/>
                  </a:solidFill>
                </a:uFill>
              </a:rPr>
              <a:t>Close with prayer.</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65" name="Shape 65"/>
          <p:cNvSpPr/>
          <p:nvPr>
            <p:ph type="title"/>
          </p:nvPr>
        </p:nvSpPr>
        <p:spPr>
          <a:prstGeom prst="rect">
            <a:avLst/>
          </a:prstGeom>
        </p:spPr>
        <p:txBody>
          <a:bodyPr/>
          <a:lstStyle/>
          <a:p>
            <a:pPr lvl="0">
              <a:defRPr b="0" sz="1800">
                <a:uFillTx/>
              </a:defRPr>
            </a:pPr>
            <a:r>
              <a:rPr b="1" sz="3200">
                <a:uFill>
                  <a:solidFill/>
                </a:uFill>
              </a:rPr>
              <a:t>Attitudes</a:t>
            </a:r>
            <a:r>
              <a:rPr b="1" sz="3200">
                <a:uFill>
                  <a:solidFill/>
                </a:uFill>
              </a:rPr>
              <a:t> of Leadership – Review</a:t>
            </a:r>
          </a:p>
        </p:txBody>
      </p:sp>
      <p:sp>
        <p:nvSpPr>
          <p:cNvPr id="66" name="Shape 66"/>
          <p:cNvSpPr/>
          <p:nvPr>
            <p:ph type="body" idx="1"/>
          </p:nvPr>
        </p:nvSpPr>
        <p:spPr>
          <a:xfrm>
            <a:off x="685800" y="1663700"/>
            <a:ext cx="7175500" cy="4140200"/>
          </a:xfrm>
          <a:prstGeom prst="rect">
            <a:avLst/>
          </a:prstGeom>
        </p:spPr>
        <p:txBody>
          <a:bodyPr/>
          <a:lstStyle/>
          <a:p>
            <a:pPr lvl="1" marL="411480" indent="-411480">
              <a:spcBef>
                <a:spcPts val="500"/>
              </a:spcBef>
              <a:buSzPct val="50000"/>
              <a:buFont typeface="Monotype Sorts"/>
              <a:buChar char=""/>
              <a:defRPr sz="1800">
                <a:uFillTx/>
              </a:defRPr>
            </a:pPr>
            <a:r>
              <a:rPr sz="2400">
                <a:uFill>
                  <a:solidFill/>
                </a:uFill>
              </a:rPr>
              <a:t>Foundational Attitudes of Leadership</a:t>
            </a:r>
            <a:endParaRPr sz="2000">
              <a:uFill>
                <a:solidFill/>
              </a:uFill>
            </a:endParaRPr>
          </a:p>
          <a:p>
            <a:pPr lvl="1">
              <a:defRPr sz="1800">
                <a:uFillTx/>
              </a:defRPr>
            </a:pPr>
            <a:r>
              <a:rPr sz="2000">
                <a:uFill>
                  <a:solidFill/>
                </a:uFill>
              </a:rPr>
              <a:t>Pursuit of God </a:t>
            </a:r>
            <a:endParaRPr sz="2000">
              <a:uFill>
                <a:solidFill/>
              </a:uFill>
            </a:endParaRPr>
          </a:p>
          <a:p>
            <a:pPr lvl="1">
              <a:defRPr sz="1800">
                <a:uFillTx/>
              </a:defRPr>
            </a:pPr>
            <a:r>
              <a:rPr sz="2000">
                <a:uFill>
                  <a:solidFill/>
                </a:uFill>
              </a:rPr>
              <a:t>Learner’s Attitude</a:t>
            </a:r>
            <a:endParaRPr sz="2000">
              <a:uFill>
                <a:solidFill/>
              </a:uFill>
            </a:endParaRPr>
          </a:p>
          <a:p>
            <a:pPr lvl="1">
              <a:defRPr sz="1800">
                <a:uFillTx/>
              </a:defRPr>
            </a:pPr>
            <a:r>
              <a:rPr sz="2000">
                <a:uFill>
                  <a:solidFill/>
                </a:uFill>
              </a:rPr>
              <a:t>100% Commitment</a:t>
            </a:r>
            <a:endParaRPr sz="2000">
              <a:uFill>
                <a:solidFill/>
              </a:uFill>
            </a:endParaRPr>
          </a:p>
          <a:p>
            <a:pPr lvl="0">
              <a:defRPr sz="1800">
                <a:uFillTx/>
              </a:defRPr>
            </a:pPr>
            <a:r>
              <a:rPr sz="2400">
                <a:uFill>
                  <a:solidFill/>
                </a:uFill>
              </a:rPr>
              <a:t>Functional Attributes of Leadership</a:t>
            </a:r>
            <a:endParaRPr sz="2400">
              <a:uFill>
                <a:solidFill/>
              </a:uFill>
            </a:endParaRPr>
          </a:p>
          <a:p>
            <a:pPr lvl="1">
              <a:defRPr sz="1800">
                <a:uFillTx/>
              </a:defRPr>
            </a:pPr>
            <a:r>
              <a:rPr sz="2000">
                <a:uFill>
                  <a:solidFill/>
                </a:uFill>
              </a:rPr>
              <a:t>Submission to Authority</a:t>
            </a:r>
            <a:endParaRPr sz="2000">
              <a:uFill>
                <a:solidFill/>
              </a:uFill>
            </a:endParaRPr>
          </a:p>
          <a:p>
            <a:pPr lvl="1">
              <a:defRPr sz="1800">
                <a:uFillTx/>
              </a:defRPr>
            </a:pPr>
            <a:r>
              <a:rPr sz="2000">
                <a:uFill>
                  <a:solidFill/>
                </a:uFill>
              </a:rPr>
              <a:t>Servants Heart</a:t>
            </a:r>
            <a:endParaRPr sz="2000">
              <a:uFill>
                <a:solidFill/>
              </a:uFill>
            </a:endParaRPr>
          </a:p>
          <a:p>
            <a:pPr lvl="1">
              <a:defRPr sz="1800">
                <a:uFillTx/>
              </a:defRPr>
            </a:pPr>
            <a:r>
              <a:rPr sz="2000">
                <a:uFill>
                  <a:solidFill/>
                </a:uFill>
              </a:rPr>
              <a:t>Humility / Dependence on God</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66">
                                            <p:bg/>
                                          </p:spTgt>
                                        </p:tgtEl>
                                        <p:attrNameLst>
                                          <p:attrName>style.visibility</p:attrName>
                                        </p:attrNameLst>
                                      </p:cBhvr>
                                      <p:to>
                                        <p:strVal val="visible"/>
                                      </p:to>
                                    </p:set>
                                    <p:animEffect filter="dissolve" transition="in">
                                      <p:cBhvr>
                                        <p:cTn id="7" dur="2000"/>
                                        <p:tgtEl>
                                          <p:spTgt spid="66">
                                            <p:bg/>
                                          </p:spTgt>
                                        </p:tgtEl>
                                      </p:cBhvr>
                                    </p:animEffect>
                                  </p:childTnLst>
                                </p:cTn>
                              </p:par>
                              <p:par>
                                <p:cTn id="8" presetClass="entr" presetSubtype="0" presetID="9" grpId="1" fill="hold">
                                  <p:stCondLst>
                                    <p:cond delay="0"/>
                                  </p:stCondLst>
                                  <p:iterate type="el" backwards="0">
                                    <p:tmAbs val="0"/>
                                  </p:iterate>
                                  <p:childTnLst>
                                    <p:set>
                                      <p:cBhvr>
                                        <p:cTn id="9" fill="hold"/>
                                        <p:tgtEl>
                                          <p:spTgt spid="66">
                                            <p:txEl>
                                              <p:pRg st="0" end="0"/>
                                            </p:txEl>
                                          </p:spTgt>
                                        </p:tgtEl>
                                        <p:attrNameLst>
                                          <p:attrName>style.visibility</p:attrName>
                                        </p:attrNameLst>
                                      </p:cBhvr>
                                      <p:to>
                                        <p:strVal val="visible"/>
                                      </p:to>
                                    </p:set>
                                    <p:animEffect filter="dissolve" transition="in">
                                      <p:cBhvr>
                                        <p:cTn id="10" dur="2000"/>
                                        <p:tgtEl>
                                          <p:spTgt spid="66">
                                            <p:txEl>
                                              <p:pRg st="0" end="0"/>
                                            </p:txEl>
                                          </p:spTgt>
                                        </p:tgtEl>
                                      </p:cBhvr>
                                    </p:animEffect>
                                  </p:childTnLst>
                                </p:cTn>
                              </p:par>
                              <p:par>
                                <p:cTn id="11" presetClass="entr" presetSubtype="0" presetID="9" grpId="1" fill="hold">
                                  <p:stCondLst>
                                    <p:cond delay="0"/>
                                  </p:stCondLst>
                                  <p:iterate type="el" backwards="0">
                                    <p:tmAbs val="0"/>
                                  </p:iterate>
                                  <p:childTnLst>
                                    <p:set>
                                      <p:cBhvr>
                                        <p:cTn id="12" fill="hold"/>
                                        <p:tgtEl>
                                          <p:spTgt spid="66">
                                            <p:txEl>
                                              <p:pRg st="1" end="1"/>
                                            </p:txEl>
                                          </p:spTgt>
                                        </p:tgtEl>
                                        <p:attrNameLst>
                                          <p:attrName>style.visibility</p:attrName>
                                        </p:attrNameLst>
                                      </p:cBhvr>
                                      <p:to>
                                        <p:strVal val="visible"/>
                                      </p:to>
                                    </p:set>
                                    <p:animEffect filter="dissolve" transition="in">
                                      <p:cBhvr>
                                        <p:cTn id="13" dur="2000"/>
                                        <p:tgtEl>
                                          <p:spTgt spid="66">
                                            <p:txEl>
                                              <p:pRg st="1" end="1"/>
                                            </p:txEl>
                                          </p:spTgt>
                                        </p:tgtEl>
                                      </p:cBhvr>
                                    </p:animEffect>
                                  </p:childTnLst>
                                </p:cTn>
                              </p:par>
                              <p:par>
                                <p:cTn id="14" presetClass="entr" presetSubtype="0" presetID="9" grpId="1" fill="hold">
                                  <p:stCondLst>
                                    <p:cond delay="0"/>
                                  </p:stCondLst>
                                  <p:iterate type="el" backwards="0">
                                    <p:tmAbs val="0"/>
                                  </p:iterate>
                                  <p:childTnLst>
                                    <p:set>
                                      <p:cBhvr>
                                        <p:cTn id="15" fill="hold"/>
                                        <p:tgtEl>
                                          <p:spTgt spid="66">
                                            <p:txEl>
                                              <p:pRg st="2" end="2"/>
                                            </p:txEl>
                                          </p:spTgt>
                                        </p:tgtEl>
                                        <p:attrNameLst>
                                          <p:attrName>style.visibility</p:attrName>
                                        </p:attrNameLst>
                                      </p:cBhvr>
                                      <p:to>
                                        <p:strVal val="visible"/>
                                      </p:to>
                                    </p:set>
                                    <p:animEffect filter="dissolve" transition="in">
                                      <p:cBhvr>
                                        <p:cTn id="16" dur="2000"/>
                                        <p:tgtEl>
                                          <p:spTgt spid="66">
                                            <p:txEl>
                                              <p:pRg st="2" end="2"/>
                                            </p:txEl>
                                          </p:spTgt>
                                        </p:tgtEl>
                                      </p:cBhvr>
                                    </p:animEffect>
                                  </p:childTnLst>
                                </p:cTn>
                              </p:par>
                              <p:par>
                                <p:cTn id="17" presetClass="entr" presetSubtype="0" presetID="9" grpId="1" fill="hold">
                                  <p:stCondLst>
                                    <p:cond delay="0"/>
                                  </p:stCondLst>
                                  <p:iterate type="el" backwards="0">
                                    <p:tmAbs val="0"/>
                                  </p:iterate>
                                  <p:childTnLst>
                                    <p:set>
                                      <p:cBhvr>
                                        <p:cTn id="18" fill="hold"/>
                                        <p:tgtEl>
                                          <p:spTgt spid="66">
                                            <p:txEl>
                                              <p:pRg st="3" end="3"/>
                                            </p:txEl>
                                          </p:spTgt>
                                        </p:tgtEl>
                                        <p:attrNameLst>
                                          <p:attrName>style.visibility</p:attrName>
                                        </p:attrNameLst>
                                      </p:cBhvr>
                                      <p:to>
                                        <p:strVal val="visible"/>
                                      </p:to>
                                    </p:set>
                                    <p:animEffect filter="dissolve" transition="in">
                                      <p:cBhvr>
                                        <p:cTn id="19" dur="2000"/>
                                        <p:tgtEl>
                                          <p:spTgt spid="6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9" grpId="1" fill="hold">
                                  <p:stCondLst>
                                    <p:cond delay="0"/>
                                  </p:stCondLst>
                                  <p:iterate type="el" backwards="0">
                                    <p:tmAbs val="0"/>
                                  </p:iterate>
                                  <p:childTnLst>
                                    <p:set>
                                      <p:cBhvr>
                                        <p:cTn id="23" fill="hold"/>
                                        <p:tgtEl>
                                          <p:spTgt spid="66">
                                            <p:txEl>
                                              <p:pRg st="4" end="4"/>
                                            </p:txEl>
                                          </p:spTgt>
                                        </p:tgtEl>
                                        <p:attrNameLst>
                                          <p:attrName>style.visibility</p:attrName>
                                        </p:attrNameLst>
                                      </p:cBhvr>
                                      <p:to>
                                        <p:strVal val="visible"/>
                                      </p:to>
                                    </p:set>
                                    <p:animEffect filter="dissolve" transition="in">
                                      <p:cBhvr>
                                        <p:cTn id="24" dur="2000"/>
                                        <p:tgtEl>
                                          <p:spTgt spid="66">
                                            <p:txEl>
                                              <p:pRg st="4" end="4"/>
                                            </p:txEl>
                                          </p:spTgt>
                                        </p:tgtEl>
                                      </p:cBhvr>
                                    </p:animEffect>
                                  </p:childTnLst>
                                </p:cTn>
                              </p:par>
                              <p:par>
                                <p:cTn id="25" presetClass="entr" presetSubtype="0" presetID="9" grpId="1" fill="hold">
                                  <p:stCondLst>
                                    <p:cond delay="0"/>
                                  </p:stCondLst>
                                  <p:iterate type="el" backwards="0">
                                    <p:tmAbs val="0"/>
                                  </p:iterate>
                                  <p:childTnLst>
                                    <p:set>
                                      <p:cBhvr>
                                        <p:cTn id="26" fill="hold"/>
                                        <p:tgtEl>
                                          <p:spTgt spid="66">
                                            <p:txEl>
                                              <p:pRg st="5" end="5"/>
                                            </p:txEl>
                                          </p:spTgt>
                                        </p:tgtEl>
                                        <p:attrNameLst>
                                          <p:attrName>style.visibility</p:attrName>
                                        </p:attrNameLst>
                                      </p:cBhvr>
                                      <p:to>
                                        <p:strVal val="visible"/>
                                      </p:to>
                                    </p:set>
                                    <p:animEffect filter="dissolve" transition="in">
                                      <p:cBhvr>
                                        <p:cTn id="27" dur="2000"/>
                                        <p:tgtEl>
                                          <p:spTgt spid="66">
                                            <p:txEl>
                                              <p:pRg st="5" end="5"/>
                                            </p:txEl>
                                          </p:spTgt>
                                        </p:tgtEl>
                                      </p:cBhvr>
                                    </p:animEffect>
                                  </p:childTnLst>
                                </p:cTn>
                              </p:par>
                              <p:par>
                                <p:cTn id="28" presetClass="entr" presetSubtype="0" presetID="9" grpId="1" fill="hold">
                                  <p:stCondLst>
                                    <p:cond delay="0"/>
                                  </p:stCondLst>
                                  <p:iterate type="el" backwards="0">
                                    <p:tmAbs val="0"/>
                                  </p:iterate>
                                  <p:childTnLst>
                                    <p:set>
                                      <p:cBhvr>
                                        <p:cTn id="29" fill="hold"/>
                                        <p:tgtEl>
                                          <p:spTgt spid="66">
                                            <p:txEl>
                                              <p:pRg st="6" end="6"/>
                                            </p:txEl>
                                          </p:spTgt>
                                        </p:tgtEl>
                                        <p:attrNameLst>
                                          <p:attrName>style.visibility</p:attrName>
                                        </p:attrNameLst>
                                      </p:cBhvr>
                                      <p:to>
                                        <p:strVal val="visible"/>
                                      </p:to>
                                    </p:set>
                                    <p:animEffect filter="dissolve" transition="in">
                                      <p:cBhvr>
                                        <p:cTn id="30" dur="2000"/>
                                        <p:tgtEl>
                                          <p:spTgt spid="66">
                                            <p:txEl>
                                              <p:pRg st="6" end="6"/>
                                            </p:txEl>
                                          </p:spTgt>
                                        </p:tgtEl>
                                      </p:cBhvr>
                                    </p:animEffect>
                                  </p:childTnLst>
                                </p:cTn>
                              </p:par>
                              <p:par>
                                <p:cTn id="31" presetClass="entr" presetSubtype="0" presetID="9" grpId="1" fill="hold">
                                  <p:stCondLst>
                                    <p:cond delay="0"/>
                                  </p:stCondLst>
                                  <p:iterate type="el" backwards="0">
                                    <p:tmAbs val="0"/>
                                  </p:iterate>
                                  <p:childTnLst>
                                    <p:set>
                                      <p:cBhvr>
                                        <p:cTn id="32" fill="hold"/>
                                        <p:tgtEl>
                                          <p:spTgt spid="66">
                                            <p:txEl>
                                              <p:pRg st="7" end="7"/>
                                            </p:txEl>
                                          </p:spTgt>
                                        </p:tgtEl>
                                        <p:attrNameLst>
                                          <p:attrName>style.visibility</p:attrName>
                                        </p:attrNameLst>
                                      </p:cBhvr>
                                      <p:to>
                                        <p:strVal val="visible"/>
                                      </p:to>
                                    </p:set>
                                    <p:animEffect filter="dissolve" transition="in">
                                      <p:cBhvr>
                                        <p:cTn id="33" dur="2000"/>
                                        <p:tgtEl>
                                          <p:spTgt spid="66">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lvl="0">
              <a:defRPr b="0" sz="1800">
                <a:uFillTx/>
              </a:defRPr>
            </a:pPr>
            <a:r>
              <a:rPr b="1" sz="3200">
                <a:uFill>
                  <a:solidFill/>
                </a:uFill>
              </a:rPr>
              <a:t>Basis of Leadership</a:t>
            </a:r>
          </a:p>
        </p:txBody>
      </p:sp>
      <p:sp>
        <p:nvSpPr>
          <p:cNvPr id="71" name="Shape 71"/>
          <p:cNvSpPr/>
          <p:nvPr>
            <p:ph type="body" idx="1"/>
          </p:nvPr>
        </p:nvSpPr>
        <p:spPr>
          <a:prstGeom prst="rect">
            <a:avLst/>
          </a:prstGeom>
        </p:spPr>
        <p:txBody>
          <a:bodyPr/>
          <a:lstStyle/>
          <a:p>
            <a:pPr lvl="0">
              <a:defRPr sz="1800">
                <a:uFillTx/>
              </a:defRPr>
            </a:pPr>
            <a:r>
              <a:rPr sz="2400">
                <a:uFill>
                  <a:solidFill/>
                </a:uFill>
              </a:rPr>
              <a:t>God gives five fold ministers (</a:t>
            </a:r>
            <a:r>
              <a:rPr>
                <a:uFill>
                  <a:solidFill/>
                </a:uFill>
              </a:rPr>
              <a:t>apostles, prophets, evangelists, </a:t>
            </a:r>
            <a:r>
              <a:rPr b="1">
                <a:uFill>
                  <a:solidFill/>
                </a:uFill>
              </a:rPr>
              <a:t>pastors</a:t>
            </a:r>
            <a:r>
              <a:rPr>
                <a:uFill>
                  <a:solidFill/>
                </a:uFill>
              </a:rPr>
              <a:t>, teachers</a:t>
            </a:r>
            <a:r>
              <a:rPr sz="2400">
                <a:uFill>
                  <a:solidFill/>
                </a:uFill>
              </a:rPr>
              <a:t>) to equip the rest of the body for leadership</a:t>
            </a:r>
            <a:endParaRPr sz="2400">
              <a:uFill>
                <a:solidFill/>
              </a:uFill>
            </a:endParaRPr>
          </a:p>
          <a:p>
            <a:pPr lvl="1">
              <a:defRPr sz="1800">
                <a:uFillTx/>
              </a:defRPr>
            </a:pPr>
            <a:r>
              <a:rPr sz="2000">
                <a:uFill>
                  <a:solidFill/>
                </a:uFill>
              </a:rPr>
              <a:t>Ephesians 4:11-12  </a:t>
            </a:r>
            <a:r>
              <a:rPr sz="2000" u="sng">
                <a:uFill>
                  <a:solidFill/>
                </a:uFill>
              </a:rPr>
              <a:t>Pastors (</a:t>
            </a:r>
            <a:r>
              <a:rPr i="1" sz="2000" u="sng">
                <a:uFill>
                  <a:solidFill/>
                </a:uFill>
              </a:rPr>
              <a:t>shepherds</a:t>
            </a:r>
            <a:r>
              <a:rPr sz="2000" u="sng">
                <a:uFill>
                  <a:solidFill/>
                </a:uFill>
              </a:rPr>
              <a:t>)</a:t>
            </a:r>
            <a:r>
              <a:rPr sz="2000">
                <a:uFill>
                  <a:solidFill/>
                </a:uFill>
              </a:rPr>
              <a:t> “... to equip the saints”</a:t>
            </a:r>
            <a:endParaRPr sz="2000">
              <a:uFill>
                <a:solidFill/>
              </a:uFill>
            </a:endParaRPr>
          </a:p>
          <a:p>
            <a:pPr lvl="0">
              <a:defRPr sz="1800">
                <a:uFillTx/>
              </a:defRPr>
            </a:pPr>
            <a:r>
              <a:rPr sz="2400">
                <a:uFill>
                  <a:solidFill/>
                </a:uFill>
              </a:rPr>
              <a:t>God </a:t>
            </a:r>
            <a:r>
              <a:rPr b="1" sz="2400" u="sng">
                <a:uFill>
                  <a:solidFill/>
                </a:uFill>
              </a:rPr>
              <a:t>sees</a:t>
            </a:r>
            <a:r>
              <a:rPr sz="2400">
                <a:uFill>
                  <a:solidFill/>
                </a:uFill>
              </a:rPr>
              <a:t> you as a leader</a:t>
            </a:r>
            <a:endParaRPr sz="2400">
              <a:uFill>
                <a:solidFill/>
              </a:uFill>
            </a:endParaRPr>
          </a:p>
          <a:p>
            <a:pPr lvl="1">
              <a:defRPr sz="1800">
                <a:uFillTx/>
              </a:defRPr>
            </a:pPr>
            <a:r>
              <a:rPr sz="2000">
                <a:uFill>
                  <a:solidFill/>
                </a:uFill>
              </a:rPr>
              <a:t>Judges 6:11-14 “... do I not send you?” God selects Gideon. Gideon struggles with seeing himself as a leader</a:t>
            </a:r>
            <a:endParaRPr sz="2000">
              <a:uFill>
                <a:solidFill/>
              </a:uFill>
            </a:endParaRPr>
          </a:p>
          <a:p>
            <a:pPr lvl="2">
              <a:defRPr>
                <a:uFillTx/>
              </a:defRPr>
            </a:pPr>
            <a:r>
              <a:rPr>
                <a:uFill>
                  <a:solidFill/>
                </a:uFill>
              </a:rPr>
              <a:t>Many of us struggle with seeing ourselves as a leader. God sees it so you should too!</a:t>
            </a:r>
            <a:endParaRPr>
              <a:uFill>
                <a:solidFill/>
              </a:uFill>
            </a:endParaRPr>
          </a:p>
          <a:p>
            <a:pPr lvl="1">
              <a:defRPr sz="1800">
                <a:uFillTx/>
              </a:defRPr>
            </a:pPr>
            <a:r>
              <a:rPr sz="2000">
                <a:uFill>
                  <a:solidFill/>
                </a:uFill>
              </a:rPr>
              <a:t>1 Tim 3:1 Aspire to leadership</a:t>
            </a:r>
          </a:p>
        </p:txBody>
      </p:sp>
      <p:sp>
        <p:nvSpPr>
          <p:cNvPr id="72" name="Shape 72"/>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lt" backwards="0">
                                    <p:tmAbs val="100"/>
                                  </p:iterate>
                                  <p:childTnLst>
                                    <p:set>
                                      <p:cBhvr>
                                        <p:cTn id="6" fill="hold"/>
                                        <p:tgtEl>
                                          <p:spTgt spid="71">
                                            <p:bg/>
                                          </p:spTgt>
                                        </p:tgtEl>
                                        <p:attrNameLst>
                                          <p:attrName>style.visibility</p:attrName>
                                        </p:attrNameLst>
                                      </p:cBhvr>
                                      <p:to>
                                        <p:strVal val="visible"/>
                                      </p:to>
                                    </p:set>
                                    <p:animEffect filter="dissolve" transition="in">
                                      <p:cBhvr>
                                        <p:cTn id="7" dur="2000"/>
                                        <p:tgtEl>
                                          <p:spTgt spid="71">
                                            <p:bg/>
                                          </p:spTgt>
                                        </p:tgtEl>
                                      </p:cBhvr>
                                    </p:animEffect>
                                  </p:childTnLst>
                                </p:cTn>
                              </p:par>
                              <p:par>
                                <p:cTn id="8" presetClass="entr" presetSubtype="0" presetID="9" grpId="1" fill="hold">
                                  <p:stCondLst>
                                    <p:cond delay="0"/>
                                  </p:stCondLst>
                                  <p:iterate type="lt" backwards="0">
                                    <p:tmAbs val="100"/>
                                  </p:iterate>
                                  <p:childTnLst>
                                    <p:set>
                                      <p:cBhvr>
                                        <p:cTn id="9" fill="hold"/>
                                        <p:tgtEl>
                                          <p:spTgt spid="71">
                                            <p:txEl>
                                              <p:pRg st="0" end="0"/>
                                            </p:txEl>
                                          </p:spTgt>
                                        </p:tgtEl>
                                        <p:attrNameLst>
                                          <p:attrName>style.visibility</p:attrName>
                                        </p:attrNameLst>
                                      </p:cBhvr>
                                      <p:to>
                                        <p:strVal val="visible"/>
                                      </p:to>
                                    </p:set>
                                    <p:animEffect filter="dissolve" transition="in">
                                      <p:cBhvr>
                                        <p:cTn id="10" dur="2000"/>
                                        <p:tgtEl>
                                          <p:spTgt spid="71">
                                            <p:txEl>
                                              <p:pRg st="0" end="0"/>
                                            </p:txEl>
                                          </p:spTgt>
                                        </p:tgtEl>
                                      </p:cBhvr>
                                    </p:animEffect>
                                  </p:childTnLst>
                                </p:cTn>
                              </p:par>
                              <p:par>
                                <p:cTn id="11" presetClass="entr" presetSubtype="0" presetID="9" grpId="1" fill="hold">
                                  <p:stCondLst>
                                    <p:cond delay="0"/>
                                  </p:stCondLst>
                                  <p:iterate type="lt" backwards="0">
                                    <p:tmAbs val="100"/>
                                  </p:iterate>
                                  <p:childTnLst>
                                    <p:set>
                                      <p:cBhvr>
                                        <p:cTn id="12" fill="hold"/>
                                        <p:tgtEl>
                                          <p:spTgt spid="71">
                                            <p:txEl>
                                              <p:pRg st="1" end="1"/>
                                            </p:txEl>
                                          </p:spTgt>
                                        </p:tgtEl>
                                        <p:attrNameLst>
                                          <p:attrName>style.visibility</p:attrName>
                                        </p:attrNameLst>
                                      </p:cBhvr>
                                      <p:to>
                                        <p:strVal val="visible"/>
                                      </p:to>
                                    </p:set>
                                    <p:animEffect filter="dissolve" transition="in">
                                      <p:cBhvr>
                                        <p:cTn id="13" dur="2000"/>
                                        <p:tgtEl>
                                          <p:spTgt spid="7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9" grpId="1" fill="hold">
                                  <p:stCondLst>
                                    <p:cond delay="0"/>
                                  </p:stCondLst>
                                  <p:iterate type="lt" backwards="0">
                                    <p:tmAbs val="100"/>
                                  </p:iterate>
                                  <p:childTnLst>
                                    <p:set>
                                      <p:cBhvr>
                                        <p:cTn id="17" fill="hold"/>
                                        <p:tgtEl>
                                          <p:spTgt spid="71">
                                            <p:txEl>
                                              <p:pRg st="2" end="2"/>
                                            </p:txEl>
                                          </p:spTgt>
                                        </p:tgtEl>
                                        <p:attrNameLst>
                                          <p:attrName>style.visibility</p:attrName>
                                        </p:attrNameLst>
                                      </p:cBhvr>
                                      <p:to>
                                        <p:strVal val="visible"/>
                                      </p:to>
                                    </p:set>
                                    <p:animEffect filter="dissolve" transition="in">
                                      <p:cBhvr>
                                        <p:cTn id="18" dur="2000"/>
                                        <p:tgtEl>
                                          <p:spTgt spid="71">
                                            <p:txEl>
                                              <p:pRg st="2" end="2"/>
                                            </p:txEl>
                                          </p:spTgt>
                                        </p:tgtEl>
                                      </p:cBhvr>
                                    </p:animEffect>
                                  </p:childTnLst>
                                </p:cTn>
                              </p:par>
                              <p:par>
                                <p:cTn id="19" presetClass="entr" presetSubtype="0" presetID="9" grpId="1" fill="hold">
                                  <p:stCondLst>
                                    <p:cond delay="0"/>
                                  </p:stCondLst>
                                  <p:iterate type="lt" backwards="0">
                                    <p:tmAbs val="100"/>
                                  </p:iterate>
                                  <p:childTnLst>
                                    <p:set>
                                      <p:cBhvr>
                                        <p:cTn id="20" fill="hold"/>
                                        <p:tgtEl>
                                          <p:spTgt spid="71">
                                            <p:txEl>
                                              <p:pRg st="3" end="3"/>
                                            </p:txEl>
                                          </p:spTgt>
                                        </p:tgtEl>
                                        <p:attrNameLst>
                                          <p:attrName>style.visibility</p:attrName>
                                        </p:attrNameLst>
                                      </p:cBhvr>
                                      <p:to>
                                        <p:strVal val="visible"/>
                                      </p:to>
                                    </p:set>
                                    <p:animEffect filter="dissolve" transition="in">
                                      <p:cBhvr>
                                        <p:cTn id="21" dur="2000"/>
                                        <p:tgtEl>
                                          <p:spTgt spid="71">
                                            <p:txEl>
                                              <p:pRg st="3" end="3"/>
                                            </p:txEl>
                                          </p:spTgt>
                                        </p:tgtEl>
                                      </p:cBhvr>
                                    </p:animEffect>
                                  </p:childTnLst>
                                </p:cTn>
                              </p:par>
                              <p:par>
                                <p:cTn id="22" presetClass="entr" presetSubtype="0" presetID="9" grpId="1" fill="hold">
                                  <p:stCondLst>
                                    <p:cond delay="0"/>
                                  </p:stCondLst>
                                  <p:iterate type="lt" backwards="0">
                                    <p:tmAbs val="100"/>
                                  </p:iterate>
                                  <p:childTnLst>
                                    <p:set>
                                      <p:cBhvr>
                                        <p:cTn id="23" fill="hold"/>
                                        <p:tgtEl>
                                          <p:spTgt spid="71">
                                            <p:txEl>
                                              <p:pRg st="4" end="4"/>
                                            </p:txEl>
                                          </p:spTgt>
                                        </p:tgtEl>
                                        <p:attrNameLst>
                                          <p:attrName>style.visibility</p:attrName>
                                        </p:attrNameLst>
                                      </p:cBhvr>
                                      <p:to>
                                        <p:strVal val="visible"/>
                                      </p:to>
                                    </p:set>
                                    <p:animEffect filter="dissolve" transition="in">
                                      <p:cBhvr>
                                        <p:cTn id="24" dur="2000"/>
                                        <p:tgtEl>
                                          <p:spTgt spid="71">
                                            <p:txEl>
                                              <p:pRg st="4" end="4"/>
                                            </p:txEl>
                                          </p:spTgt>
                                        </p:tgtEl>
                                      </p:cBhvr>
                                    </p:animEffect>
                                  </p:childTnLst>
                                </p:cTn>
                              </p:par>
                              <p:par>
                                <p:cTn id="25" presetClass="entr" presetSubtype="0" presetID="9" grpId="1" fill="hold">
                                  <p:stCondLst>
                                    <p:cond delay="0"/>
                                  </p:stCondLst>
                                  <p:iterate type="lt" backwards="0">
                                    <p:tmAbs val="100"/>
                                  </p:iterate>
                                  <p:childTnLst>
                                    <p:set>
                                      <p:cBhvr>
                                        <p:cTn id="26" fill="hold"/>
                                        <p:tgtEl>
                                          <p:spTgt spid="71">
                                            <p:txEl>
                                              <p:pRg st="5" end="5"/>
                                            </p:txEl>
                                          </p:spTgt>
                                        </p:tgtEl>
                                        <p:attrNameLst>
                                          <p:attrName>style.visibility</p:attrName>
                                        </p:attrNameLst>
                                      </p:cBhvr>
                                      <p:to>
                                        <p:strVal val="visible"/>
                                      </p:to>
                                    </p:set>
                                    <p:animEffect filter="dissolve" transition="in">
                                      <p:cBhvr>
                                        <p:cTn id="27" dur="2000"/>
                                        <p:tgtEl>
                                          <p:spTgt spid="71">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prstGeom prst="rect">
            <a:avLst/>
          </a:prstGeom>
        </p:spPr>
        <p:txBody>
          <a:bodyPr/>
          <a:lstStyle/>
          <a:p>
            <a:pPr lvl="0">
              <a:defRPr b="0" sz="1800">
                <a:uFillTx/>
              </a:defRPr>
            </a:pPr>
            <a:r>
              <a:rPr b="1" sz="3200">
                <a:uFill>
                  <a:solidFill/>
                </a:uFill>
              </a:rPr>
              <a:t>What is a Leader? (characteristics)</a:t>
            </a:r>
          </a:p>
        </p:txBody>
      </p:sp>
      <p:sp>
        <p:nvSpPr>
          <p:cNvPr id="77" name="Shape 77"/>
          <p:cNvSpPr/>
          <p:nvPr>
            <p:ph type="body" idx="1"/>
          </p:nvPr>
        </p:nvSpPr>
        <p:spPr>
          <a:xfrm>
            <a:off x="685800" y="1981200"/>
            <a:ext cx="7772400" cy="3924300"/>
          </a:xfrm>
          <a:prstGeom prst="rect">
            <a:avLst/>
          </a:prstGeom>
        </p:spPr>
        <p:txBody>
          <a:bodyPr/>
          <a:lstStyle/>
          <a:p>
            <a:pPr lvl="0">
              <a:buClrTx/>
              <a:buSzPct val="100000"/>
              <a:buFontTx/>
              <a:buAutoNum type="arabicPeriod" startAt="1"/>
              <a:defRPr sz="1800">
                <a:uFillTx/>
              </a:defRPr>
            </a:pPr>
            <a:r>
              <a:rPr sz="2400">
                <a:uFill>
                  <a:solidFill/>
                </a:uFill>
              </a:rPr>
              <a:t>A leader is a </a:t>
            </a:r>
            <a:r>
              <a:rPr b="1" sz="2400" u="sng">
                <a:uFill>
                  <a:solidFill/>
                </a:uFill>
              </a:rPr>
              <a:t>man or woman of the Word and prayer</a:t>
            </a:r>
            <a:r>
              <a:rPr sz="2400">
                <a:uFill>
                  <a:solidFill/>
                </a:uFill>
              </a:rPr>
              <a:t>!</a:t>
            </a:r>
            <a:endParaRPr sz="2400">
              <a:uFill>
                <a:solidFill/>
              </a:uFill>
            </a:endParaRPr>
          </a:p>
          <a:p>
            <a:pPr lvl="1">
              <a:defRPr sz="1800">
                <a:uFillTx/>
              </a:defRPr>
            </a:pPr>
            <a:r>
              <a:rPr b="1" sz="2000">
                <a:uFill>
                  <a:solidFill/>
                </a:uFill>
              </a:rPr>
              <a:t>Deuteronomy 17: 18 - 20</a:t>
            </a:r>
            <a:r>
              <a:rPr sz="2000">
                <a:uFill>
                  <a:solidFill/>
                </a:uFill>
              </a:rPr>
              <a:t> “... And it shall be with him , and he shall read in it all the days of his life ...”</a:t>
            </a:r>
            <a:endParaRPr sz="2000">
              <a:uFill>
                <a:solidFill/>
              </a:uFill>
            </a:endParaRPr>
          </a:p>
          <a:p>
            <a:pPr lvl="1">
              <a:defRPr sz="1800">
                <a:uFillTx/>
              </a:defRPr>
            </a:pPr>
            <a:r>
              <a:rPr sz="2000">
                <a:uFill>
                  <a:solidFill/>
                </a:uFill>
              </a:rPr>
              <a:t>We must know God...so we can make Him known to those we lead!</a:t>
            </a:r>
            <a:endParaRPr sz="2000">
              <a:uFill>
                <a:solidFill/>
              </a:uFill>
            </a:endParaRPr>
          </a:p>
          <a:p>
            <a:pPr lvl="0">
              <a:buClrTx/>
              <a:buSzPct val="100000"/>
              <a:buFontTx/>
              <a:buAutoNum type="arabicPeriod" startAt="2"/>
              <a:defRPr sz="1800">
                <a:uFillTx/>
              </a:defRPr>
            </a:pPr>
            <a:r>
              <a:rPr sz="2400">
                <a:uFill>
                  <a:solidFill/>
                </a:uFill>
              </a:rPr>
              <a:t>A leader is a </a:t>
            </a:r>
            <a:r>
              <a:rPr b="1" sz="2400" u="sng">
                <a:uFill>
                  <a:solidFill/>
                </a:uFill>
              </a:rPr>
              <a:t>lover</a:t>
            </a:r>
            <a:r>
              <a:rPr sz="2400">
                <a:uFill>
                  <a:solidFill/>
                </a:uFill>
              </a:rPr>
              <a:t>!</a:t>
            </a:r>
            <a:endParaRPr sz="2400">
              <a:uFill>
                <a:solidFill/>
              </a:uFill>
            </a:endParaRPr>
          </a:p>
          <a:p>
            <a:pPr lvl="1">
              <a:defRPr sz="1800">
                <a:uFillTx/>
              </a:defRPr>
            </a:pPr>
            <a:r>
              <a:rPr b="1" sz="2000">
                <a:uFill>
                  <a:solidFill/>
                </a:uFill>
              </a:rPr>
              <a:t>John 13:35</a:t>
            </a:r>
            <a:r>
              <a:rPr sz="2000">
                <a:uFill>
                  <a:solidFill/>
                </a:uFill>
              </a:rPr>
              <a:t>  “By this all men will know that you are my disciples [LIKE ME] if you love one another.”</a:t>
            </a:r>
            <a:endParaRPr sz="2000">
              <a:uFill>
                <a:solidFill/>
              </a:uFill>
            </a:endParaRPr>
          </a:p>
          <a:p>
            <a:pPr lvl="1">
              <a:defRPr sz="1800">
                <a:uFillTx/>
              </a:defRPr>
            </a:pPr>
            <a:r>
              <a:rPr sz="2000">
                <a:uFill>
                  <a:solidFill/>
                </a:uFill>
              </a:rPr>
              <a:t>“A leader is never a </a:t>
            </a:r>
            <a:r>
              <a:rPr b="1" sz="2000">
                <a:uFill>
                  <a:solidFill/>
                </a:uFill>
              </a:rPr>
              <a:t>loner</a:t>
            </a:r>
            <a:r>
              <a:rPr sz="2000">
                <a:uFill>
                  <a:solidFill/>
                </a:uFill>
              </a:rPr>
              <a:t> and a loner is never a </a:t>
            </a:r>
            <a:r>
              <a:rPr b="1" sz="2000">
                <a:uFill>
                  <a:solidFill/>
                </a:uFill>
              </a:rPr>
              <a:t>leader</a:t>
            </a:r>
            <a:r>
              <a:rPr sz="2000">
                <a:uFill>
                  <a:solidFill/>
                </a:uFill>
              </a:rPr>
              <a:t>”, Hendricks</a:t>
            </a:r>
          </a:p>
        </p:txBody>
      </p:sp>
      <p:sp>
        <p:nvSpPr>
          <p:cNvPr id="78" name="Shape 78"/>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9" grpId="1" fill="hold">
                                  <p:stCondLst>
                                    <p:cond delay="0"/>
                                  </p:stCondLst>
                                  <p:iterate type="el" backwards="0">
                                    <p:tmAbs val="0"/>
                                  </p:iterate>
                                  <p:childTnLst>
                                    <p:set>
                                      <p:cBhvr>
                                        <p:cTn id="6" fill="hold"/>
                                        <p:tgtEl>
                                          <p:spTgt spid="77">
                                            <p:bg/>
                                          </p:spTgt>
                                        </p:tgtEl>
                                        <p:attrNameLst>
                                          <p:attrName>style.visibility</p:attrName>
                                        </p:attrNameLst>
                                      </p:cBhvr>
                                      <p:to>
                                        <p:strVal val="visible"/>
                                      </p:to>
                                    </p:set>
                                    <p:animEffect filter="dissolve(left)" transition="in">
                                      <p:cBhvr>
                                        <p:cTn id="7" dur="1000"/>
                                        <p:tgtEl>
                                          <p:spTgt spid="77">
                                            <p:bg/>
                                          </p:spTgt>
                                        </p:tgtEl>
                                      </p:cBhvr>
                                    </p:animEffect>
                                  </p:childTnLst>
                                </p:cTn>
                              </p:par>
                              <p:par>
                                <p:cTn id="8" presetClass="entr" presetSubtype="2" presetID="9" grpId="1" fill="hold">
                                  <p:stCondLst>
                                    <p:cond delay="0"/>
                                  </p:stCondLst>
                                  <p:iterate type="el" backwards="0">
                                    <p:tmAbs val="0"/>
                                  </p:iterate>
                                  <p:childTnLst>
                                    <p:set>
                                      <p:cBhvr>
                                        <p:cTn id="9" fill="hold"/>
                                        <p:tgtEl>
                                          <p:spTgt spid="77">
                                            <p:txEl>
                                              <p:pRg st="0" end="0"/>
                                            </p:txEl>
                                          </p:spTgt>
                                        </p:tgtEl>
                                        <p:attrNameLst>
                                          <p:attrName>style.visibility</p:attrName>
                                        </p:attrNameLst>
                                      </p:cBhvr>
                                      <p:to>
                                        <p:strVal val="visible"/>
                                      </p:to>
                                    </p:set>
                                    <p:animEffect filter="dissolve(left)" transition="in">
                                      <p:cBhvr>
                                        <p:cTn id="10" dur="1000"/>
                                        <p:tgtEl>
                                          <p:spTgt spid="77">
                                            <p:txEl>
                                              <p:pRg st="0" end="0"/>
                                            </p:txEl>
                                          </p:spTgt>
                                        </p:tgtEl>
                                      </p:cBhvr>
                                    </p:animEffect>
                                  </p:childTnLst>
                                </p:cTn>
                              </p:par>
                              <p:par>
                                <p:cTn id="11" presetClass="entr" presetSubtype="2" presetID="9" grpId="1" fill="hold">
                                  <p:stCondLst>
                                    <p:cond delay="0"/>
                                  </p:stCondLst>
                                  <p:iterate type="el" backwards="0">
                                    <p:tmAbs val="0"/>
                                  </p:iterate>
                                  <p:childTnLst>
                                    <p:set>
                                      <p:cBhvr>
                                        <p:cTn id="12" fill="hold"/>
                                        <p:tgtEl>
                                          <p:spTgt spid="77">
                                            <p:txEl>
                                              <p:pRg st="1" end="1"/>
                                            </p:txEl>
                                          </p:spTgt>
                                        </p:tgtEl>
                                        <p:attrNameLst>
                                          <p:attrName>style.visibility</p:attrName>
                                        </p:attrNameLst>
                                      </p:cBhvr>
                                      <p:to>
                                        <p:strVal val="visible"/>
                                      </p:to>
                                    </p:set>
                                    <p:animEffect filter="dissolve(left)" transition="in">
                                      <p:cBhvr>
                                        <p:cTn id="13" dur="1000"/>
                                        <p:tgtEl>
                                          <p:spTgt spid="77">
                                            <p:txEl>
                                              <p:pRg st="1" end="1"/>
                                            </p:txEl>
                                          </p:spTgt>
                                        </p:tgtEl>
                                      </p:cBhvr>
                                    </p:animEffect>
                                  </p:childTnLst>
                                </p:cTn>
                              </p:par>
                              <p:par>
                                <p:cTn id="14" presetClass="entr" presetSubtype="2" presetID="9" grpId="1" fill="hold">
                                  <p:stCondLst>
                                    <p:cond delay="0"/>
                                  </p:stCondLst>
                                  <p:iterate type="el" backwards="0">
                                    <p:tmAbs val="0"/>
                                  </p:iterate>
                                  <p:childTnLst>
                                    <p:set>
                                      <p:cBhvr>
                                        <p:cTn id="15" fill="hold"/>
                                        <p:tgtEl>
                                          <p:spTgt spid="77">
                                            <p:txEl>
                                              <p:pRg st="2" end="2"/>
                                            </p:txEl>
                                          </p:spTgt>
                                        </p:tgtEl>
                                        <p:attrNameLst>
                                          <p:attrName>style.visibility</p:attrName>
                                        </p:attrNameLst>
                                      </p:cBhvr>
                                      <p:to>
                                        <p:strVal val="visible"/>
                                      </p:to>
                                    </p:set>
                                    <p:animEffect filter="dissolve(left)" transition="in">
                                      <p:cBhvr>
                                        <p:cTn id="16" dur="1000"/>
                                        <p:tgtEl>
                                          <p:spTgt spid="7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2" presetID="9" grpId="1" fill="hold">
                                  <p:stCondLst>
                                    <p:cond delay="0"/>
                                  </p:stCondLst>
                                  <p:iterate type="el" backwards="0">
                                    <p:tmAbs val="0"/>
                                  </p:iterate>
                                  <p:childTnLst>
                                    <p:set>
                                      <p:cBhvr>
                                        <p:cTn id="20" fill="hold"/>
                                        <p:tgtEl>
                                          <p:spTgt spid="77">
                                            <p:txEl>
                                              <p:pRg st="3" end="3"/>
                                            </p:txEl>
                                          </p:spTgt>
                                        </p:tgtEl>
                                        <p:attrNameLst>
                                          <p:attrName>style.visibility</p:attrName>
                                        </p:attrNameLst>
                                      </p:cBhvr>
                                      <p:to>
                                        <p:strVal val="visible"/>
                                      </p:to>
                                    </p:set>
                                    <p:animEffect filter="dissolve(left)" transition="in">
                                      <p:cBhvr>
                                        <p:cTn id="21" dur="1000"/>
                                        <p:tgtEl>
                                          <p:spTgt spid="77">
                                            <p:txEl>
                                              <p:pRg st="3" end="3"/>
                                            </p:txEl>
                                          </p:spTgt>
                                        </p:tgtEl>
                                      </p:cBhvr>
                                    </p:animEffect>
                                  </p:childTnLst>
                                </p:cTn>
                              </p:par>
                              <p:par>
                                <p:cTn id="22" presetClass="entr" presetSubtype="2" presetID="9" grpId="1" fill="hold">
                                  <p:stCondLst>
                                    <p:cond delay="0"/>
                                  </p:stCondLst>
                                  <p:iterate type="el" backwards="0">
                                    <p:tmAbs val="0"/>
                                  </p:iterate>
                                  <p:childTnLst>
                                    <p:set>
                                      <p:cBhvr>
                                        <p:cTn id="23" fill="hold"/>
                                        <p:tgtEl>
                                          <p:spTgt spid="77">
                                            <p:txEl>
                                              <p:pRg st="4" end="4"/>
                                            </p:txEl>
                                          </p:spTgt>
                                        </p:tgtEl>
                                        <p:attrNameLst>
                                          <p:attrName>style.visibility</p:attrName>
                                        </p:attrNameLst>
                                      </p:cBhvr>
                                      <p:to>
                                        <p:strVal val="visible"/>
                                      </p:to>
                                    </p:set>
                                    <p:animEffect filter="dissolve(left)" transition="in">
                                      <p:cBhvr>
                                        <p:cTn id="24" dur="1000"/>
                                        <p:tgtEl>
                                          <p:spTgt spid="77">
                                            <p:txEl>
                                              <p:pRg st="4" end="4"/>
                                            </p:txEl>
                                          </p:spTgt>
                                        </p:tgtEl>
                                      </p:cBhvr>
                                    </p:animEffect>
                                  </p:childTnLst>
                                </p:cTn>
                              </p:par>
                              <p:par>
                                <p:cTn id="25" presetClass="entr" presetSubtype="2" presetID="9" grpId="1" fill="hold">
                                  <p:stCondLst>
                                    <p:cond delay="0"/>
                                  </p:stCondLst>
                                  <p:iterate type="el" backwards="0">
                                    <p:tmAbs val="0"/>
                                  </p:iterate>
                                  <p:childTnLst>
                                    <p:set>
                                      <p:cBhvr>
                                        <p:cTn id="26" fill="hold"/>
                                        <p:tgtEl>
                                          <p:spTgt spid="77">
                                            <p:txEl>
                                              <p:pRg st="5" end="5"/>
                                            </p:txEl>
                                          </p:spTgt>
                                        </p:tgtEl>
                                        <p:attrNameLst>
                                          <p:attrName>style.visibility</p:attrName>
                                        </p:attrNameLst>
                                      </p:cBhvr>
                                      <p:to>
                                        <p:strVal val="visible"/>
                                      </p:to>
                                    </p:set>
                                    <p:animEffect filter="dissolve(left)" transition="in">
                                      <p:cBhvr>
                                        <p:cTn id="27" dur="1000"/>
                                        <p:tgtEl>
                                          <p:spTgt spid="7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pic>
        <p:nvPicPr>
          <p:cNvPr id="83" name="shutterstock_13558771.jpg"/>
          <p:cNvPicPr/>
          <p:nvPr/>
        </p:nvPicPr>
        <p:blipFill>
          <a:blip r:embed="rId2">
            <a:extLst/>
          </a:blip>
          <a:stretch>
            <a:fillRect/>
          </a:stretch>
        </p:blipFill>
        <p:spPr>
          <a:xfrm>
            <a:off x="0" y="-376767"/>
            <a:ext cx="10299700" cy="6866467"/>
          </a:xfrm>
          <a:prstGeom prst="rect">
            <a:avLst/>
          </a:prstGeom>
          <a:ln w="12700">
            <a:miter lim="400000"/>
          </a:ln>
        </p:spPr>
      </p:pic>
      <p:sp>
        <p:nvSpPr>
          <p:cNvPr id="84" name="Shape 84"/>
          <p:cNvSpPr/>
          <p:nvPr>
            <p:ph type="title"/>
          </p:nvPr>
        </p:nvSpPr>
        <p:spPr>
          <a:xfrm>
            <a:off x="241300" y="2171700"/>
            <a:ext cx="4851400" cy="596900"/>
          </a:xfrm>
          <a:prstGeom prst="rect">
            <a:avLst/>
          </a:prstGeom>
        </p:spPr>
        <p:txBody>
          <a:bodyPr/>
          <a:lstStyle>
            <a:lvl1pPr>
              <a:defRPr sz="2800"/>
            </a:lvl1pPr>
          </a:lstStyle>
          <a:p>
            <a:pPr lvl="0">
              <a:defRPr b="0" sz="1800">
                <a:uFillTx/>
              </a:defRPr>
            </a:pPr>
            <a:r>
              <a:rPr b="1" sz="2800">
                <a:uFill>
                  <a:solidFill/>
                </a:uFill>
              </a:rPr>
              <a:t>Never go anywhere alone...</a:t>
            </a:r>
          </a:p>
        </p:txBody>
      </p:sp>
    </p:spTree>
  </p:cSld>
  <p:clrMapOvr>
    <a:masterClrMapping/>
  </p:clrMapOvr>
  <p:transition spd="med"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 name="shutterstock_13558771.jpg"/>
          <p:cNvPicPr/>
          <p:nvPr/>
        </p:nvPicPr>
        <p:blipFill>
          <a:blip r:embed="rId2">
            <a:extLst/>
          </a:blip>
          <a:stretch>
            <a:fillRect/>
          </a:stretch>
        </p:blipFill>
        <p:spPr>
          <a:xfrm>
            <a:off x="0" y="-389467"/>
            <a:ext cx="10299700" cy="6866467"/>
          </a:xfrm>
          <a:prstGeom prst="rect">
            <a:avLst/>
          </a:prstGeom>
          <a:ln w="12700">
            <a:miter lim="400000"/>
          </a:ln>
        </p:spPr>
      </p:pic>
      <p:sp>
        <p:nvSpPr>
          <p:cNvPr id="87" name="Shape 87"/>
          <p:cNvSpPr/>
          <p:nvPr/>
        </p:nvSpPr>
        <p:spPr>
          <a:xfrm>
            <a:off x="5295900" y="2997200"/>
            <a:ext cx="3873500" cy="1943100"/>
          </a:xfrm>
          <a:prstGeom prst="rect">
            <a:avLst/>
          </a:prstGeom>
          <a:ln>
            <a:round/>
          </a:ln>
          <a:extLst>
            <a:ext uri="{C572A759-6A51-4108-AA02-DFA0A04FC94B}">
              <ma14:wrappingTextBoxFlag xmlns:ma14="http://schemas.microsoft.com/office/mac/drawingml/2011/main" val="1"/>
            </a:ext>
          </a:extLst>
        </p:spPr>
        <p:txBody>
          <a:bodyPr lIns="38100" tIns="38100" rIns="38100" bIns="38100" anchor="b"/>
          <a:lstStyle/>
          <a:p>
            <a:pPr lvl="0" algn="ctr">
              <a:defRPr sz="1800">
                <a:uFillTx/>
              </a:defRPr>
            </a:pPr>
            <a:r>
              <a:rPr b="1" sz="2800">
                <a:uFill>
                  <a:solidFill/>
                </a:uFill>
              </a:rPr>
              <a:t>ALWAYS</a:t>
            </a:r>
            <a:endParaRPr b="1" sz="2800">
              <a:uFill>
                <a:solidFill/>
              </a:uFill>
            </a:endParaRPr>
          </a:p>
          <a:p>
            <a:pPr lvl="0" algn="ctr">
              <a:defRPr sz="1800">
                <a:uFillTx/>
              </a:defRPr>
            </a:pPr>
            <a:r>
              <a:rPr b="1" sz="2800">
                <a:uFill>
                  <a:solidFill/>
                </a:uFill>
              </a:rPr>
              <a:t>take someone with you.</a:t>
            </a:r>
          </a:p>
        </p:txBody>
      </p:sp>
      <p:sp>
        <p:nvSpPr>
          <p:cNvPr id="88" name="Shape 88"/>
          <p:cNvSpPr/>
          <p:nvPr>
            <p:ph type="title"/>
          </p:nvPr>
        </p:nvSpPr>
        <p:spPr>
          <a:xfrm>
            <a:off x="241300" y="2171700"/>
            <a:ext cx="4851400" cy="596900"/>
          </a:xfrm>
          <a:prstGeom prst="rect">
            <a:avLst/>
          </a:prstGeom>
        </p:spPr>
        <p:txBody>
          <a:bodyPr/>
          <a:lstStyle>
            <a:lvl1pPr>
              <a:defRPr sz="2800"/>
            </a:lvl1pPr>
          </a:lstStyle>
          <a:p>
            <a:pPr lvl="0">
              <a:defRPr b="0" sz="1800">
                <a:uFillTx/>
              </a:defRPr>
            </a:pPr>
            <a:r>
              <a:rPr b="1" sz="2800">
                <a:uFill>
                  <a:solidFill/>
                </a:uFill>
              </a:rPr>
              <a:t>Never go anywhere alone...</a:t>
            </a:r>
          </a:p>
        </p:txBody>
      </p:sp>
    </p:spTree>
  </p:cSld>
  <p:clrMapOvr>
    <a:masterClrMapping/>
  </p:clrMapOvr>
  <p:transition spd="med"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p>
            <a:pPr lvl="0">
              <a:defRPr b="0" sz="1800">
                <a:uFillTx/>
              </a:defRPr>
            </a:pPr>
            <a:r>
              <a:rPr b="1" sz="3200">
                <a:uFill>
                  <a:solidFill/>
                </a:uFill>
              </a:rPr>
              <a:t>What is a Leader? (characteristics)</a:t>
            </a:r>
          </a:p>
        </p:txBody>
      </p:sp>
      <p:sp>
        <p:nvSpPr>
          <p:cNvPr id="91" name="Shape 91"/>
          <p:cNvSpPr/>
          <p:nvPr>
            <p:ph type="body" idx="1"/>
          </p:nvPr>
        </p:nvSpPr>
        <p:spPr>
          <a:xfrm>
            <a:off x="685800" y="1981200"/>
            <a:ext cx="7772400" cy="3505200"/>
          </a:xfrm>
          <a:prstGeom prst="rect">
            <a:avLst/>
          </a:prstGeom>
        </p:spPr>
        <p:txBody>
          <a:bodyPr/>
          <a:lstStyle/>
          <a:p>
            <a:pPr lvl="0">
              <a:buClrTx/>
              <a:buSzPct val="100000"/>
              <a:buFontTx/>
              <a:buAutoNum type="arabicPeriod" startAt="3"/>
              <a:defRPr sz="1800">
                <a:uFillTx/>
              </a:defRPr>
            </a:pPr>
            <a:r>
              <a:rPr sz="2400">
                <a:uFill>
                  <a:solidFill/>
                </a:uFill>
              </a:rPr>
              <a:t>A leader sets a </a:t>
            </a:r>
            <a:r>
              <a:rPr sz="2400" u="sng">
                <a:uFill>
                  <a:solidFill/>
                </a:uFill>
              </a:rPr>
              <a:t>consistent example</a:t>
            </a:r>
            <a:r>
              <a:rPr sz="2400">
                <a:uFill>
                  <a:solidFill/>
                </a:uFill>
              </a:rPr>
              <a:t> and is a </a:t>
            </a:r>
            <a:r>
              <a:rPr sz="2400" u="sng">
                <a:uFill>
                  <a:solidFill/>
                </a:uFill>
              </a:rPr>
              <a:t>disciplined individual</a:t>
            </a:r>
            <a:endParaRPr sz="2400">
              <a:uFill>
                <a:solidFill/>
              </a:uFill>
            </a:endParaRPr>
          </a:p>
          <a:p>
            <a:pPr lvl="1">
              <a:defRPr sz="1800">
                <a:uFillTx/>
              </a:defRPr>
            </a:pPr>
            <a:r>
              <a:rPr sz="2000">
                <a:uFill>
                  <a:solidFill/>
                </a:uFill>
              </a:rPr>
              <a:t>Disciplined:</a:t>
            </a:r>
            <a:endParaRPr sz="2000">
              <a:uFill>
                <a:solidFill/>
              </a:uFill>
            </a:endParaRPr>
          </a:p>
          <a:p>
            <a:pPr lvl="2">
              <a:defRPr>
                <a:uFillTx/>
              </a:defRPr>
            </a:pPr>
            <a:r>
              <a:rPr>
                <a:uFill>
                  <a:solidFill/>
                </a:uFill>
              </a:rPr>
              <a:t>Spiritually</a:t>
            </a:r>
            <a:endParaRPr>
              <a:uFill>
                <a:solidFill/>
              </a:uFill>
            </a:endParaRPr>
          </a:p>
          <a:p>
            <a:pPr lvl="2">
              <a:defRPr>
                <a:uFillTx/>
              </a:defRPr>
            </a:pPr>
            <a:r>
              <a:rPr>
                <a:uFill>
                  <a:solidFill/>
                </a:uFill>
              </a:rPr>
              <a:t>Physically (exercise, eating habits)</a:t>
            </a:r>
            <a:endParaRPr>
              <a:uFill>
                <a:solidFill/>
              </a:uFill>
            </a:endParaRPr>
          </a:p>
          <a:p>
            <a:pPr lvl="2">
              <a:defRPr>
                <a:uFillTx/>
              </a:defRPr>
            </a:pPr>
            <a:r>
              <a:rPr>
                <a:uFill>
                  <a:solidFill/>
                </a:uFill>
              </a:rPr>
              <a:t>Appearance</a:t>
            </a:r>
            <a:endParaRPr>
              <a:uFill>
                <a:solidFill/>
              </a:uFill>
            </a:endParaRPr>
          </a:p>
          <a:p>
            <a:pPr lvl="2">
              <a:defRPr>
                <a:uFillTx/>
              </a:defRPr>
            </a:pPr>
            <a:r>
              <a:rPr>
                <a:uFill>
                  <a:solidFill/>
                </a:uFill>
              </a:rPr>
              <a:t>Finances</a:t>
            </a:r>
            <a:endParaRPr>
              <a:uFill>
                <a:solidFill/>
              </a:uFill>
            </a:endParaRPr>
          </a:p>
          <a:p>
            <a:pPr lvl="2">
              <a:defRPr>
                <a:uFillTx/>
              </a:defRPr>
            </a:pPr>
            <a:r>
              <a:rPr>
                <a:uFill>
                  <a:solidFill/>
                </a:uFill>
              </a:rPr>
              <a:t>Lusts (desires)</a:t>
            </a:r>
            <a:endParaRPr>
              <a:uFill>
                <a:solidFill/>
              </a:uFill>
            </a:endParaRPr>
          </a:p>
          <a:p>
            <a:pPr lvl="2">
              <a:defRPr>
                <a:uFillTx/>
              </a:defRPr>
            </a:pPr>
            <a:r>
              <a:rPr>
                <a:uFill>
                  <a:solidFill/>
                </a:uFill>
              </a:rPr>
              <a:t>Thought life </a:t>
            </a:r>
            <a:endParaRPr>
              <a:uFill>
                <a:solidFill/>
              </a:uFill>
            </a:endParaRPr>
          </a:p>
          <a:p>
            <a:pPr lvl="2">
              <a:defRPr>
                <a:uFillTx/>
              </a:defRPr>
            </a:pPr>
            <a:r>
              <a:rPr>
                <a:uFill>
                  <a:solidFill/>
                </a:uFill>
              </a:rPr>
              <a:t>Schedule - LIFE PLAN</a:t>
            </a:r>
          </a:p>
        </p:txBody>
      </p:sp>
      <p:sp>
        <p:nvSpPr>
          <p:cNvPr id="92" name="Shape 92"/>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91"/>
                                        </p:tgtEl>
                                        <p:attrNameLst>
                                          <p:attrName>style.visibility</p:attrName>
                                        </p:attrNameLst>
                                      </p:cBhvr>
                                      <p:to>
                                        <p:strVal val="visible"/>
                                      </p:to>
                                    </p:set>
                                    <p:animEffect filter="dissolve" transition="in">
                                      <p:cBhvr>
                                        <p:cTn id="7"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weights.jpg"/>
          <p:cNvPicPr/>
          <p:nvPr/>
        </p:nvPicPr>
        <p:blipFill>
          <a:blip r:embed="rId2">
            <a:extLst/>
          </a:blip>
          <a:stretch>
            <a:fillRect/>
          </a:stretch>
        </p:blipFill>
        <p:spPr>
          <a:xfrm>
            <a:off x="177800" y="1600200"/>
            <a:ext cx="3403600" cy="4578834"/>
          </a:xfrm>
          <a:prstGeom prst="rect">
            <a:avLst/>
          </a:prstGeom>
          <a:ln w="12700">
            <a:miter lim="400000"/>
          </a:ln>
        </p:spPr>
      </p:pic>
      <p:sp>
        <p:nvSpPr>
          <p:cNvPr id="97" name="Shape 97"/>
          <p:cNvSpPr/>
          <p:nvPr/>
        </p:nvSpPr>
        <p:spPr>
          <a:xfrm>
            <a:off x="2908300" y="3568700"/>
            <a:ext cx="5981700" cy="65209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defTabSz="457200">
              <a:buClrTx/>
              <a:defRPr sz="1800">
                <a:uFillTx/>
              </a:defRPr>
            </a:pPr>
            <a:r>
              <a:rPr sz="2000" u="sng"/>
              <a:t>Discipline Does Not Equal Perfection</a:t>
            </a:r>
            <a:r>
              <a:rPr sz="2000"/>
              <a:t>. Discipline, however, is necessary if you are going to lead well!</a:t>
            </a:r>
          </a:p>
        </p:txBody>
      </p:sp>
    </p:spTree>
  </p:cSld>
  <p:clrMapOvr>
    <a:masterClrMapping/>
  </p:clrMapOvr>
  <p:transition spd="med"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1" hangingPunct="0">
          <a:lnSpc>
            <a:spcPct val="100000"/>
          </a:lnSpc>
          <a:spcBef>
            <a:spcPts val="0"/>
          </a:spcBef>
          <a:spcAft>
            <a:spcPts val="0"/>
          </a:spcAft>
          <a:buClr>
            <a:srgbClr val="000000"/>
          </a:buClr>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1" hangingPunct="0">
          <a:lnSpc>
            <a:spcPct val="100000"/>
          </a:lnSpc>
          <a:spcBef>
            <a:spcPts val="0"/>
          </a:spcBef>
          <a:spcAft>
            <a:spcPts val="0"/>
          </a:spcAft>
          <a:buClr>
            <a:srgbClr val="000000"/>
          </a:buClr>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1" hangingPunct="0">
          <a:lnSpc>
            <a:spcPct val="100000"/>
          </a:lnSpc>
          <a:spcBef>
            <a:spcPts val="0"/>
          </a:spcBef>
          <a:spcAft>
            <a:spcPts val="0"/>
          </a:spcAft>
          <a:buClr>
            <a:srgbClr val="000000"/>
          </a:buClr>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1" hangingPunct="0">
          <a:lnSpc>
            <a:spcPct val="100000"/>
          </a:lnSpc>
          <a:spcBef>
            <a:spcPts val="0"/>
          </a:spcBef>
          <a:spcAft>
            <a:spcPts val="0"/>
          </a:spcAft>
          <a:buClr>
            <a:srgbClr val="000000"/>
          </a:buClr>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